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71" r:id="rId2"/>
    <p:sldId id="272" r:id="rId3"/>
    <p:sldId id="264" r:id="rId4"/>
    <p:sldId id="266"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443ED59-20C7-4FDF-8DCA-8A14D1AA1C8C}" name="Microsoft Office User" initials="MOU" userId="Microsoft Office User" providerId="None"/>
  <p188:author id="{D9EB1FAD-EE3F-6D13-A063-314A5DAE1142}" name="Paulsen" initials="P" userId="Paulsen" providerId="None"/>
  <p188:author id="{2D9A7DCC-90D4-C8E0-D49B-E2EFEFED214C}" name="Minea Mäder" initials="MM" userId="Minea Mäd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7FFF0"/>
    <a:srgbClr val="50AE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611"/>
    <p:restoredTop sz="96327"/>
  </p:normalViewPr>
  <p:slideViewPr>
    <p:cSldViewPr snapToGrid="0" snapToObjects="1">
      <p:cViewPr varScale="1">
        <p:scale>
          <a:sx n="112" d="100"/>
          <a:sy n="112" d="100"/>
        </p:scale>
        <p:origin x="11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0F8477-5400-EA49-80D8-59C5DA065C90}" type="datetimeFigureOut">
              <a:rPr lang="de-DE" smtClean="0"/>
              <a:t>11.08.25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7EB042-7FF6-494E-A970-99209CC613DC}" type="slidenum">
              <a:rPr lang="de-DE" smtClean="0"/>
              <a:t>‹Nr.›</a:t>
            </a:fld>
            <a:endParaRPr lang="de-DE"/>
          </a:p>
        </p:txBody>
      </p:sp>
    </p:spTree>
    <p:extLst>
      <p:ext uri="{BB962C8B-B14F-4D97-AF65-F5344CB8AC3E}">
        <p14:creationId xmlns:p14="http://schemas.microsoft.com/office/powerpoint/2010/main" val="2948342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47EB042-7FF6-494E-A970-99209CC613DC}" type="slidenum">
              <a:rPr lang="de-DE" smtClean="0"/>
              <a:t>1</a:t>
            </a:fld>
            <a:endParaRPr lang="de-DE" dirty="0"/>
          </a:p>
        </p:txBody>
      </p:sp>
    </p:spTree>
    <p:extLst>
      <p:ext uri="{BB962C8B-B14F-4D97-AF65-F5344CB8AC3E}">
        <p14:creationId xmlns:p14="http://schemas.microsoft.com/office/powerpoint/2010/main" val="20013039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5" name="Grafik 4" descr="Ein Bild, das Text, Screenshot, Webseite, Website enthält.&#10;&#10;KI-generierte Inhalte können fehlerhaft sein.">
            <a:extLst>
              <a:ext uri="{FF2B5EF4-FFF2-40B4-BE49-F238E27FC236}">
                <a16:creationId xmlns:a16="http://schemas.microsoft.com/office/drawing/2014/main" id="{85BD80DA-FE04-81CA-F71E-7BB306559087}"/>
              </a:ext>
            </a:extLst>
          </p:cNvPr>
          <p:cNvPicPr>
            <a:picLocks noChangeAspect="1"/>
          </p:cNvPicPr>
          <p:nvPr userDrawn="1"/>
        </p:nvPicPr>
        <p:blipFill>
          <a:blip r:embed="rId2"/>
          <a:stretch>
            <a:fillRect/>
          </a:stretch>
        </p:blipFill>
        <p:spPr>
          <a:xfrm>
            <a:off x="3494" y="0"/>
            <a:ext cx="12188505" cy="6859967"/>
          </a:xfrm>
          <a:prstGeom prst="rect">
            <a:avLst/>
          </a:prstGeom>
        </p:spPr>
      </p:pic>
    </p:spTree>
    <p:extLst>
      <p:ext uri="{BB962C8B-B14F-4D97-AF65-F5344CB8AC3E}">
        <p14:creationId xmlns:p14="http://schemas.microsoft.com/office/powerpoint/2010/main" val="3118663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C96E42-5779-42D0-ED71-C59EE236281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C46DFF4-5333-2238-A5C3-87DEF95D843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6A89121-87A3-DF9D-73E7-3DDF7B8BA373}"/>
              </a:ext>
            </a:extLst>
          </p:cNvPr>
          <p:cNvSpPr>
            <a:spLocks noGrp="1"/>
          </p:cNvSpPr>
          <p:nvPr>
            <p:ph type="dt" sz="half" idx="10"/>
          </p:nvPr>
        </p:nvSpPr>
        <p:spPr/>
        <p:txBody>
          <a:bodyPr/>
          <a:lstStyle/>
          <a:p>
            <a:fld id="{6E0D3977-1173-554C-A90B-D7A8C58E760D}" type="datetimeFigureOut">
              <a:rPr lang="de-DE" smtClean="0"/>
              <a:t>11.08.25</a:t>
            </a:fld>
            <a:endParaRPr lang="de-DE"/>
          </a:p>
        </p:txBody>
      </p:sp>
      <p:sp>
        <p:nvSpPr>
          <p:cNvPr id="5" name="Fußzeilenplatzhalter 4">
            <a:extLst>
              <a:ext uri="{FF2B5EF4-FFF2-40B4-BE49-F238E27FC236}">
                <a16:creationId xmlns:a16="http://schemas.microsoft.com/office/drawing/2014/main" id="{8957C6B0-7A2B-F609-8251-3C4411CA097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BB8B6DB-A3CD-9092-9A88-20249EC91108}"/>
              </a:ext>
            </a:extLst>
          </p:cNvPr>
          <p:cNvSpPr>
            <a:spLocks noGrp="1"/>
          </p:cNvSpPr>
          <p:nvPr>
            <p:ph type="sldNum" sz="quarter" idx="12"/>
          </p:nvPr>
        </p:nvSpPr>
        <p:spPr/>
        <p:txBody>
          <a:bodyPr/>
          <a:lstStyle/>
          <a:p>
            <a:fld id="{582046CF-150A-B64E-AD17-10344D9A755D}" type="slidenum">
              <a:rPr lang="de-DE" smtClean="0"/>
              <a:t>‹Nr.›</a:t>
            </a:fld>
            <a:endParaRPr lang="de-DE"/>
          </a:p>
        </p:txBody>
      </p:sp>
    </p:spTree>
    <p:extLst>
      <p:ext uri="{BB962C8B-B14F-4D97-AF65-F5344CB8AC3E}">
        <p14:creationId xmlns:p14="http://schemas.microsoft.com/office/powerpoint/2010/main" val="132592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5EEA9BE-BC76-7A9B-D776-DE549226D93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92DF507-8488-3DBD-5EF1-84D13266C47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AF616F9-1FD6-3C9A-C144-50DA92D810AD}"/>
              </a:ext>
            </a:extLst>
          </p:cNvPr>
          <p:cNvSpPr>
            <a:spLocks noGrp="1"/>
          </p:cNvSpPr>
          <p:nvPr>
            <p:ph type="dt" sz="half" idx="10"/>
          </p:nvPr>
        </p:nvSpPr>
        <p:spPr/>
        <p:txBody>
          <a:bodyPr/>
          <a:lstStyle/>
          <a:p>
            <a:fld id="{6E0D3977-1173-554C-A90B-D7A8C58E760D}" type="datetimeFigureOut">
              <a:rPr lang="de-DE" smtClean="0"/>
              <a:t>11.08.25</a:t>
            </a:fld>
            <a:endParaRPr lang="de-DE"/>
          </a:p>
        </p:txBody>
      </p:sp>
      <p:sp>
        <p:nvSpPr>
          <p:cNvPr id="5" name="Fußzeilenplatzhalter 4">
            <a:extLst>
              <a:ext uri="{FF2B5EF4-FFF2-40B4-BE49-F238E27FC236}">
                <a16:creationId xmlns:a16="http://schemas.microsoft.com/office/drawing/2014/main" id="{388795A3-1367-66E5-4DE2-BFBB7DAEFEC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643D713-009D-1D0B-E573-DD508B7CB7A4}"/>
              </a:ext>
            </a:extLst>
          </p:cNvPr>
          <p:cNvSpPr>
            <a:spLocks noGrp="1"/>
          </p:cNvSpPr>
          <p:nvPr>
            <p:ph type="sldNum" sz="quarter" idx="12"/>
          </p:nvPr>
        </p:nvSpPr>
        <p:spPr/>
        <p:txBody>
          <a:bodyPr/>
          <a:lstStyle/>
          <a:p>
            <a:fld id="{582046CF-150A-B64E-AD17-10344D9A755D}" type="slidenum">
              <a:rPr lang="de-DE" smtClean="0"/>
              <a:t>‹Nr.›</a:t>
            </a:fld>
            <a:endParaRPr lang="de-DE"/>
          </a:p>
        </p:txBody>
      </p:sp>
    </p:spTree>
    <p:extLst>
      <p:ext uri="{BB962C8B-B14F-4D97-AF65-F5344CB8AC3E}">
        <p14:creationId xmlns:p14="http://schemas.microsoft.com/office/powerpoint/2010/main" val="2010726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pic>
        <p:nvPicPr>
          <p:cNvPr id="5" name="Grafik 4" descr="Ein Bild, das Text, Screenshot, Webseite, Website enthält.&#10;&#10;KI-generierte Inhalte können fehlerhaft sein.">
            <a:extLst>
              <a:ext uri="{FF2B5EF4-FFF2-40B4-BE49-F238E27FC236}">
                <a16:creationId xmlns:a16="http://schemas.microsoft.com/office/drawing/2014/main" id="{66AC6D30-6E8A-C326-E62F-D51AF34A3485}"/>
              </a:ext>
            </a:extLst>
          </p:cNvPr>
          <p:cNvPicPr>
            <a:picLocks noChangeAspect="1"/>
          </p:cNvPicPr>
          <p:nvPr userDrawn="1"/>
        </p:nvPicPr>
        <p:blipFill>
          <a:blip r:embed="rId2"/>
          <a:stretch>
            <a:fillRect/>
          </a:stretch>
        </p:blipFill>
        <p:spPr>
          <a:xfrm>
            <a:off x="0" y="-1"/>
            <a:ext cx="12192000" cy="6897967"/>
          </a:xfrm>
          <a:prstGeom prst="rect">
            <a:avLst/>
          </a:prstGeom>
        </p:spPr>
      </p:pic>
    </p:spTree>
    <p:extLst>
      <p:ext uri="{BB962C8B-B14F-4D97-AF65-F5344CB8AC3E}">
        <p14:creationId xmlns:p14="http://schemas.microsoft.com/office/powerpoint/2010/main" val="203043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93EE79-C672-0DF4-4005-19DE9613489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1D5747F-F7C6-70D5-BCE7-781375D4E0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3FF88EC-5042-1F99-4CF8-5747B31A3230}"/>
              </a:ext>
            </a:extLst>
          </p:cNvPr>
          <p:cNvSpPr>
            <a:spLocks noGrp="1"/>
          </p:cNvSpPr>
          <p:nvPr>
            <p:ph type="dt" sz="half" idx="10"/>
          </p:nvPr>
        </p:nvSpPr>
        <p:spPr/>
        <p:txBody>
          <a:bodyPr/>
          <a:lstStyle/>
          <a:p>
            <a:fld id="{6E0D3977-1173-554C-A90B-D7A8C58E760D}" type="datetimeFigureOut">
              <a:rPr lang="de-DE" smtClean="0"/>
              <a:t>11.08.25</a:t>
            </a:fld>
            <a:endParaRPr lang="de-DE"/>
          </a:p>
        </p:txBody>
      </p:sp>
      <p:sp>
        <p:nvSpPr>
          <p:cNvPr id="5" name="Fußzeilenplatzhalter 4">
            <a:extLst>
              <a:ext uri="{FF2B5EF4-FFF2-40B4-BE49-F238E27FC236}">
                <a16:creationId xmlns:a16="http://schemas.microsoft.com/office/drawing/2014/main" id="{FE6F2D79-900C-4CD6-1A9F-ADAA5CD68A9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1848A3C-51CC-F94F-51E7-F9E4D66C1137}"/>
              </a:ext>
            </a:extLst>
          </p:cNvPr>
          <p:cNvSpPr>
            <a:spLocks noGrp="1"/>
          </p:cNvSpPr>
          <p:nvPr>
            <p:ph type="sldNum" sz="quarter" idx="12"/>
          </p:nvPr>
        </p:nvSpPr>
        <p:spPr/>
        <p:txBody>
          <a:bodyPr/>
          <a:lstStyle/>
          <a:p>
            <a:fld id="{582046CF-150A-B64E-AD17-10344D9A755D}" type="slidenum">
              <a:rPr lang="de-DE" smtClean="0"/>
              <a:t>‹Nr.›</a:t>
            </a:fld>
            <a:endParaRPr lang="de-DE"/>
          </a:p>
        </p:txBody>
      </p:sp>
    </p:spTree>
    <p:extLst>
      <p:ext uri="{BB962C8B-B14F-4D97-AF65-F5344CB8AC3E}">
        <p14:creationId xmlns:p14="http://schemas.microsoft.com/office/powerpoint/2010/main" val="3569372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C8194A-4CFC-9F74-237A-22BA4FDA55C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A1B0369-EC40-1019-B2A0-91C7138C4BBC}"/>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B1D009C-86DE-5DCF-6EB0-54B729397DA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EE0E910-7DA4-F38E-733C-8A3236A1AC92}"/>
              </a:ext>
            </a:extLst>
          </p:cNvPr>
          <p:cNvSpPr>
            <a:spLocks noGrp="1"/>
          </p:cNvSpPr>
          <p:nvPr>
            <p:ph type="dt" sz="half" idx="10"/>
          </p:nvPr>
        </p:nvSpPr>
        <p:spPr/>
        <p:txBody>
          <a:bodyPr/>
          <a:lstStyle/>
          <a:p>
            <a:fld id="{6E0D3977-1173-554C-A90B-D7A8C58E760D}" type="datetimeFigureOut">
              <a:rPr lang="de-DE" smtClean="0"/>
              <a:t>11.08.25</a:t>
            </a:fld>
            <a:endParaRPr lang="de-DE"/>
          </a:p>
        </p:txBody>
      </p:sp>
      <p:sp>
        <p:nvSpPr>
          <p:cNvPr id="6" name="Fußzeilenplatzhalter 5">
            <a:extLst>
              <a:ext uri="{FF2B5EF4-FFF2-40B4-BE49-F238E27FC236}">
                <a16:creationId xmlns:a16="http://schemas.microsoft.com/office/drawing/2014/main" id="{75C992C9-B0B1-FC4A-B896-49E0CC07BE8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A7C1CBE-F081-D200-2F17-ABD3EDBC7272}"/>
              </a:ext>
            </a:extLst>
          </p:cNvPr>
          <p:cNvSpPr>
            <a:spLocks noGrp="1"/>
          </p:cNvSpPr>
          <p:nvPr>
            <p:ph type="sldNum" sz="quarter" idx="12"/>
          </p:nvPr>
        </p:nvSpPr>
        <p:spPr/>
        <p:txBody>
          <a:bodyPr/>
          <a:lstStyle/>
          <a:p>
            <a:fld id="{582046CF-150A-B64E-AD17-10344D9A755D}" type="slidenum">
              <a:rPr lang="de-DE" smtClean="0"/>
              <a:t>‹Nr.›</a:t>
            </a:fld>
            <a:endParaRPr lang="de-DE"/>
          </a:p>
        </p:txBody>
      </p:sp>
    </p:spTree>
    <p:extLst>
      <p:ext uri="{BB962C8B-B14F-4D97-AF65-F5344CB8AC3E}">
        <p14:creationId xmlns:p14="http://schemas.microsoft.com/office/powerpoint/2010/main" val="3694504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86D7B0-96A4-1B87-DB3A-B83FD4734EA7}"/>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DC01349-E34E-BCF6-07D5-79FA58A7CE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D91B69C5-40DC-DDC2-1098-DF0792ECBA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039E119-A716-4B6E-114C-94B55B28D6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E459BB9-C05D-4E17-3225-542377C8391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75182C3-808D-091F-B9CD-DCB2E4955F97}"/>
              </a:ext>
            </a:extLst>
          </p:cNvPr>
          <p:cNvSpPr>
            <a:spLocks noGrp="1"/>
          </p:cNvSpPr>
          <p:nvPr>
            <p:ph type="dt" sz="half" idx="10"/>
          </p:nvPr>
        </p:nvSpPr>
        <p:spPr/>
        <p:txBody>
          <a:bodyPr/>
          <a:lstStyle/>
          <a:p>
            <a:fld id="{6E0D3977-1173-554C-A90B-D7A8C58E760D}" type="datetimeFigureOut">
              <a:rPr lang="de-DE" smtClean="0"/>
              <a:t>11.08.25</a:t>
            </a:fld>
            <a:endParaRPr lang="de-DE"/>
          </a:p>
        </p:txBody>
      </p:sp>
      <p:sp>
        <p:nvSpPr>
          <p:cNvPr id="8" name="Fußzeilenplatzhalter 7">
            <a:extLst>
              <a:ext uri="{FF2B5EF4-FFF2-40B4-BE49-F238E27FC236}">
                <a16:creationId xmlns:a16="http://schemas.microsoft.com/office/drawing/2014/main" id="{A42A2B55-BB2B-E2C6-9994-CF58485C147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56FBE5EA-4CAE-C1E8-782F-6E49CAEEF5B0}"/>
              </a:ext>
            </a:extLst>
          </p:cNvPr>
          <p:cNvSpPr>
            <a:spLocks noGrp="1"/>
          </p:cNvSpPr>
          <p:nvPr>
            <p:ph type="sldNum" sz="quarter" idx="12"/>
          </p:nvPr>
        </p:nvSpPr>
        <p:spPr/>
        <p:txBody>
          <a:bodyPr/>
          <a:lstStyle/>
          <a:p>
            <a:fld id="{582046CF-150A-B64E-AD17-10344D9A755D}" type="slidenum">
              <a:rPr lang="de-DE" smtClean="0"/>
              <a:t>‹Nr.›</a:t>
            </a:fld>
            <a:endParaRPr lang="de-DE"/>
          </a:p>
        </p:txBody>
      </p:sp>
    </p:spTree>
    <p:extLst>
      <p:ext uri="{BB962C8B-B14F-4D97-AF65-F5344CB8AC3E}">
        <p14:creationId xmlns:p14="http://schemas.microsoft.com/office/powerpoint/2010/main" val="2156788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63C7E4-22A1-CE91-5941-AADA6933901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AD606D2-ABC7-BD66-90E4-0481FE7C8F1C}"/>
              </a:ext>
            </a:extLst>
          </p:cNvPr>
          <p:cNvSpPr>
            <a:spLocks noGrp="1"/>
          </p:cNvSpPr>
          <p:nvPr>
            <p:ph type="dt" sz="half" idx="10"/>
          </p:nvPr>
        </p:nvSpPr>
        <p:spPr/>
        <p:txBody>
          <a:bodyPr/>
          <a:lstStyle/>
          <a:p>
            <a:fld id="{6E0D3977-1173-554C-A90B-D7A8C58E760D}" type="datetimeFigureOut">
              <a:rPr lang="de-DE" smtClean="0"/>
              <a:t>11.08.25</a:t>
            </a:fld>
            <a:endParaRPr lang="de-DE"/>
          </a:p>
        </p:txBody>
      </p:sp>
      <p:sp>
        <p:nvSpPr>
          <p:cNvPr id="4" name="Fußzeilenplatzhalter 3">
            <a:extLst>
              <a:ext uri="{FF2B5EF4-FFF2-40B4-BE49-F238E27FC236}">
                <a16:creationId xmlns:a16="http://schemas.microsoft.com/office/drawing/2014/main" id="{4E9A957C-218A-279B-5009-D99696CE02B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9622F7CF-0543-9B5D-4377-BB644C782800}"/>
              </a:ext>
            </a:extLst>
          </p:cNvPr>
          <p:cNvSpPr>
            <a:spLocks noGrp="1"/>
          </p:cNvSpPr>
          <p:nvPr>
            <p:ph type="sldNum" sz="quarter" idx="12"/>
          </p:nvPr>
        </p:nvSpPr>
        <p:spPr/>
        <p:txBody>
          <a:bodyPr/>
          <a:lstStyle/>
          <a:p>
            <a:fld id="{582046CF-150A-B64E-AD17-10344D9A755D}" type="slidenum">
              <a:rPr lang="de-DE" smtClean="0"/>
              <a:t>‹Nr.›</a:t>
            </a:fld>
            <a:endParaRPr lang="de-DE"/>
          </a:p>
        </p:txBody>
      </p:sp>
    </p:spTree>
    <p:extLst>
      <p:ext uri="{BB962C8B-B14F-4D97-AF65-F5344CB8AC3E}">
        <p14:creationId xmlns:p14="http://schemas.microsoft.com/office/powerpoint/2010/main" val="3751518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BF44BCC-65B8-0235-1300-33A355809535}"/>
              </a:ext>
            </a:extLst>
          </p:cNvPr>
          <p:cNvSpPr>
            <a:spLocks noGrp="1"/>
          </p:cNvSpPr>
          <p:nvPr>
            <p:ph type="dt" sz="half" idx="10"/>
          </p:nvPr>
        </p:nvSpPr>
        <p:spPr/>
        <p:txBody>
          <a:bodyPr/>
          <a:lstStyle/>
          <a:p>
            <a:fld id="{6E0D3977-1173-554C-A90B-D7A8C58E760D}" type="datetimeFigureOut">
              <a:rPr lang="de-DE" smtClean="0"/>
              <a:t>11.08.25</a:t>
            </a:fld>
            <a:endParaRPr lang="de-DE"/>
          </a:p>
        </p:txBody>
      </p:sp>
      <p:sp>
        <p:nvSpPr>
          <p:cNvPr id="3" name="Fußzeilenplatzhalter 2">
            <a:extLst>
              <a:ext uri="{FF2B5EF4-FFF2-40B4-BE49-F238E27FC236}">
                <a16:creationId xmlns:a16="http://schemas.microsoft.com/office/drawing/2014/main" id="{D0B86B2B-8DE7-16A6-8D38-DECDF739FE9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543BCA5-7267-CEA1-89A9-BC73BEA448EA}"/>
              </a:ext>
            </a:extLst>
          </p:cNvPr>
          <p:cNvSpPr>
            <a:spLocks noGrp="1"/>
          </p:cNvSpPr>
          <p:nvPr>
            <p:ph type="sldNum" sz="quarter" idx="12"/>
          </p:nvPr>
        </p:nvSpPr>
        <p:spPr/>
        <p:txBody>
          <a:bodyPr/>
          <a:lstStyle/>
          <a:p>
            <a:fld id="{582046CF-150A-B64E-AD17-10344D9A755D}" type="slidenum">
              <a:rPr lang="de-DE" smtClean="0"/>
              <a:t>‹Nr.›</a:t>
            </a:fld>
            <a:endParaRPr lang="de-DE"/>
          </a:p>
        </p:txBody>
      </p:sp>
    </p:spTree>
    <p:extLst>
      <p:ext uri="{BB962C8B-B14F-4D97-AF65-F5344CB8AC3E}">
        <p14:creationId xmlns:p14="http://schemas.microsoft.com/office/powerpoint/2010/main" val="26001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DACF80-98E4-611E-C2E1-EFA677ADAED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9DAB245-28B5-3055-E5BB-ED169403C3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591ED15E-A0FE-FD69-C8A2-6ED29CEF91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B4C3568-4C7C-CAC2-8884-3C0E270BF00A}"/>
              </a:ext>
            </a:extLst>
          </p:cNvPr>
          <p:cNvSpPr>
            <a:spLocks noGrp="1"/>
          </p:cNvSpPr>
          <p:nvPr>
            <p:ph type="dt" sz="half" idx="10"/>
          </p:nvPr>
        </p:nvSpPr>
        <p:spPr/>
        <p:txBody>
          <a:bodyPr/>
          <a:lstStyle/>
          <a:p>
            <a:fld id="{6E0D3977-1173-554C-A90B-D7A8C58E760D}" type="datetimeFigureOut">
              <a:rPr lang="de-DE" smtClean="0"/>
              <a:t>11.08.25</a:t>
            </a:fld>
            <a:endParaRPr lang="de-DE"/>
          </a:p>
        </p:txBody>
      </p:sp>
      <p:sp>
        <p:nvSpPr>
          <p:cNvPr id="6" name="Fußzeilenplatzhalter 5">
            <a:extLst>
              <a:ext uri="{FF2B5EF4-FFF2-40B4-BE49-F238E27FC236}">
                <a16:creationId xmlns:a16="http://schemas.microsoft.com/office/drawing/2014/main" id="{8D24B314-3307-2E96-43EF-7E0D826728D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15DBE62-C180-5A66-EECD-AD9936F3A73B}"/>
              </a:ext>
            </a:extLst>
          </p:cNvPr>
          <p:cNvSpPr>
            <a:spLocks noGrp="1"/>
          </p:cNvSpPr>
          <p:nvPr>
            <p:ph type="sldNum" sz="quarter" idx="12"/>
          </p:nvPr>
        </p:nvSpPr>
        <p:spPr/>
        <p:txBody>
          <a:bodyPr/>
          <a:lstStyle/>
          <a:p>
            <a:fld id="{582046CF-150A-B64E-AD17-10344D9A755D}" type="slidenum">
              <a:rPr lang="de-DE" smtClean="0"/>
              <a:t>‹Nr.›</a:t>
            </a:fld>
            <a:endParaRPr lang="de-DE"/>
          </a:p>
        </p:txBody>
      </p:sp>
    </p:spTree>
    <p:extLst>
      <p:ext uri="{BB962C8B-B14F-4D97-AF65-F5344CB8AC3E}">
        <p14:creationId xmlns:p14="http://schemas.microsoft.com/office/powerpoint/2010/main" val="2327287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ED232F-C205-1352-CB99-417776273EF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0D75F80-C25A-F266-034D-B4AB9BB04E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70020F2-CC8E-8FA5-5DF0-397DB46761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3C94943-60E1-ECAE-313B-4ABC448460C5}"/>
              </a:ext>
            </a:extLst>
          </p:cNvPr>
          <p:cNvSpPr>
            <a:spLocks noGrp="1"/>
          </p:cNvSpPr>
          <p:nvPr>
            <p:ph type="dt" sz="half" idx="10"/>
          </p:nvPr>
        </p:nvSpPr>
        <p:spPr/>
        <p:txBody>
          <a:bodyPr/>
          <a:lstStyle/>
          <a:p>
            <a:fld id="{6E0D3977-1173-554C-A90B-D7A8C58E760D}" type="datetimeFigureOut">
              <a:rPr lang="de-DE" smtClean="0"/>
              <a:t>11.08.25</a:t>
            </a:fld>
            <a:endParaRPr lang="de-DE"/>
          </a:p>
        </p:txBody>
      </p:sp>
      <p:sp>
        <p:nvSpPr>
          <p:cNvPr id="6" name="Fußzeilenplatzhalter 5">
            <a:extLst>
              <a:ext uri="{FF2B5EF4-FFF2-40B4-BE49-F238E27FC236}">
                <a16:creationId xmlns:a16="http://schemas.microsoft.com/office/drawing/2014/main" id="{5853C41F-E077-1A3B-E534-6C90D8F09A1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1F8A5CB-8CBA-07D2-09D8-2DF5F138C0E8}"/>
              </a:ext>
            </a:extLst>
          </p:cNvPr>
          <p:cNvSpPr>
            <a:spLocks noGrp="1"/>
          </p:cNvSpPr>
          <p:nvPr>
            <p:ph type="sldNum" sz="quarter" idx="12"/>
          </p:nvPr>
        </p:nvSpPr>
        <p:spPr/>
        <p:txBody>
          <a:bodyPr/>
          <a:lstStyle/>
          <a:p>
            <a:fld id="{582046CF-150A-B64E-AD17-10344D9A755D}" type="slidenum">
              <a:rPr lang="de-DE" smtClean="0"/>
              <a:t>‹Nr.›</a:t>
            </a:fld>
            <a:endParaRPr lang="de-DE"/>
          </a:p>
        </p:txBody>
      </p:sp>
    </p:spTree>
    <p:extLst>
      <p:ext uri="{BB962C8B-B14F-4D97-AF65-F5344CB8AC3E}">
        <p14:creationId xmlns:p14="http://schemas.microsoft.com/office/powerpoint/2010/main" val="3003599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F2AD429-08CD-004F-1632-7598981060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53CB3204-326C-5FBD-D8B0-7573A45F5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D1022085-FAD8-A331-10FB-DAC5D8232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6E0D3977-1173-554C-A90B-D7A8C58E760D}" type="datetimeFigureOut">
              <a:rPr lang="de-DE" smtClean="0"/>
              <a:pPr/>
              <a:t>11.08.25</a:t>
            </a:fld>
            <a:endParaRPr lang="de-DE"/>
          </a:p>
        </p:txBody>
      </p:sp>
      <p:sp>
        <p:nvSpPr>
          <p:cNvPr id="5" name="Fußzeilenplatzhalter 4">
            <a:extLst>
              <a:ext uri="{FF2B5EF4-FFF2-40B4-BE49-F238E27FC236}">
                <a16:creationId xmlns:a16="http://schemas.microsoft.com/office/drawing/2014/main" id="{F3C0B519-852B-8B83-DFAD-9CAB21202D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de-DE"/>
          </a:p>
        </p:txBody>
      </p:sp>
      <p:sp>
        <p:nvSpPr>
          <p:cNvPr id="6" name="Foliennummernplatzhalter 5">
            <a:extLst>
              <a:ext uri="{FF2B5EF4-FFF2-40B4-BE49-F238E27FC236}">
                <a16:creationId xmlns:a16="http://schemas.microsoft.com/office/drawing/2014/main" id="{A2A3B49A-4AF9-6E1E-9946-F86FC66635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582046CF-150A-B64E-AD17-10344D9A755D}" type="slidenum">
              <a:rPr lang="de-DE" smtClean="0"/>
              <a:pPr/>
              <a:t>‹Nr.›</a:t>
            </a:fld>
            <a:endParaRPr lang="de-DE"/>
          </a:p>
        </p:txBody>
      </p:sp>
    </p:spTree>
    <p:extLst>
      <p:ext uri="{BB962C8B-B14F-4D97-AF65-F5344CB8AC3E}">
        <p14:creationId xmlns:p14="http://schemas.microsoft.com/office/powerpoint/2010/main" val="2839359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EBEAD7A-6AB9-F8BF-8556-1B1420DAFD02}"/>
              </a:ext>
            </a:extLst>
          </p:cNvPr>
          <p:cNvSpPr txBox="1"/>
          <p:nvPr/>
        </p:nvSpPr>
        <p:spPr>
          <a:xfrm flipH="1">
            <a:off x="7932234" y="4940915"/>
            <a:ext cx="4259766" cy="2431435"/>
          </a:xfrm>
          <a:prstGeom prst="round1Rect">
            <a:avLst/>
          </a:prstGeom>
          <a:solidFill>
            <a:schemeClr val="bg2"/>
          </a:solidFill>
          <a:ln cmpd="thickThin">
            <a:noFill/>
          </a:ln>
        </p:spPr>
        <p:txBody>
          <a:bodyPr wrap="square" rtlCol="0">
            <a:spAutoFit/>
          </a:bodyPr>
          <a:lstStyle/>
          <a:p>
            <a:endParaRPr lang="de-DE" sz="1400" b="1" dirty="0">
              <a:latin typeface="Arial Narrow" panose="020B0604020202020204" pitchFamily="34" charset="0"/>
              <a:cs typeface="Arial Narrow" panose="020B0604020202020204" pitchFamily="34" charset="0"/>
            </a:endParaRPr>
          </a:p>
          <a:p>
            <a:r>
              <a:rPr lang="de-DE" sz="1400" b="1" dirty="0">
                <a:latin typeface="Avenir Next Condensed Demi Bold" panose="020B0506020202020204" pitchFamily="34" charset="0"/>
                <a:cs typeface="Arial Narrow" panose="020B0604020202020204" pitchFamily="34" charset="0"/>
              </a:rPr>
              <a:t>ITD-CH 25 |  19.November 2025</a:t>
            </a:r>
            <a:br>
              <a:rPr lang="de-DE" sz="1400" b="1" dirty="0">
                <a:latin typeface="Avenir Next Condensed Demi Bold" panose="020B0506020202020204" pitchFamily="34" charset="0"/>
                <a:cs typeface="Arial Narrow" panose="020B0604020202020204" pitchFamily="34" charset="0"/>
              </a:rPr>
            </a:br>
            <a:r>
              <a:rPr lang="de-DE" sz="1000" b="1" dirty="0">
                <a:latin typeface="Avenir Next Condensed Demi Bold" panose="020B0506020202020204" pitchFamily="34" charset="0"/>
                <a:cs typeface="Arial Narrow" panose="020B0604020202020204" pitchFamily="34" charset="0"/>
              </a:rPr>
              <a:t>  </a:t>
            </a:r>
            <a:br>
              <a:rPr lang="de-DE" sz="1400" b="1" dirty="0">
                <a:latin typeface="Avenir Next Condensed Demi Bold" panose="020B0506020202020204" pitchFamily="34" charset="0"/>
                <a:cs typeface="Arial Narrow" panose="020B0604020202020204" pitchFamily="34" charset="0"/>
              </a:rPr>
            </a:br>
            <a:r>
              <a:rPr lang="de-DE" sz="1400" b="1" dirty="0">
                <a:latin typeface="Avenir Next Condensed Demi Bold" panose="020B0506020202020204" pitchFamily="34" charset="0"/>
                <a:cs typeface="Arial Narrow" panose="020B0604020202020204" pitchFamily="34" charset="0"/>
              </a:rPr>
              <a:t>Beziehungen knüpfen  – in Beziehungen denken.</a:t>
            </a:r>
            <a:br>
              <a:rPr lang="de-DE" sz="1400" b="1" dirty="0">
                <a:latin typeface="Avenir Next Condensed Demi Bold" panose="020B0506020202020204" pitchFamily="34" charset="0"/>
                <a:cs typeface="Arial Narrow" panose="020B0604020202020204" pitchFamily="34" charset="0"/>
              </a:rPr>
            </a:br>
            <a:r>
              <a:rPr lang="de-DE" sz="1400" dirty="0">
                <a:latin typeface="Avenir Next Condensed" panose="020B0506020202020204" pitchFamily="34" charset="0"/>
                <a:cs typeface="Arial Narrow" panose="020B0604020202020204" pitchFamily="34" charset="0"/>
              </a:rPr>
              <a:t>Wie kann Transdisziplinarität neue Denkräume öffnen? </a:t>
            </a:r>
          </a:p>
          <a:p>
            <a:endParaRPr lang="de-DE" sz="1400" dirty="0">
              <a:latin typeface="Arial Narrow" panose="020B0604020202020204" pitchFamily="34" charset="0"/>
              <a:cs typeface="Arial Narrow" panose="020B0604020202020204" pitchFamily="34" charset="0"/>
            </a:endParaRPr>
          </a:p>
          <a:p>
            <a:endParaRPr lang="de-DE" dirty="0">
              <a:highlight>
                <a:srgbClr val="FFFF00"/>
              </a:highlight>
              <a:latin typeface="Arial Narrow" panose="020B0604020202020204" pitchFamily="34" charset="0"/>
              <a:cs typeface="Arial Narrow" panose="020B0604020202020204" pitchFamily="34" charset="0"/>
            </a:endParaRPr>
          </a:p>
          <a:p>
            <a:endParaRPr lang="de-DE" dirty="0">
              <a:highlight>
                <a:srgbClr val="FFFF00"/>
              </a:highlight>
              <a:latin typeface="Arial Narrow" panose="020B0604020202020204" pitchFamily="34" charset="0"/>
              <a:cs typeface="Arial Narrow" panose="020B0604020202020204" pitchFamily="34" charset="0"/>
            </a:endParaRPr>
          </a:p>
          <a:p>
            <a:endParaRPr lang="de-DE" dirty="0">
              <a:highlight>
                <a:srgbClr val="FFFF00"/>
              </a:highlight>
              <a:latin typeface="Arial Narrow" panose="020B0604020202020204" pitchFamily="34" charset="0"/>
              <a:cs typeface="Arial Narrow" panose="020B0604020202020204" pitchFamily="34" charset="0"/>
            </a:endParaRPr>
          </a:p>
          <a:p>
            <a:endParaRPr lang="de-DE" dirty="0">
              <a:highlight>
                <a:srgbClr val="FFFF00"/>
              </a:highlight>
              <a:latin typeface="Arial Narrow" panose="020B0604020202020204" pitchFamily="34" charset="0"/>
              <a:cs typeface="Arial Narrow" panose="020B0604020202020204" pitchFamily="34" charset="0"/>
            </a:endParaRPr>
          </a:p>
        </p:txBody>
      </p:sp>
      <p:pic>
        <p:nvPicPr>
          <p:cNvPr id="4" name="Grafik 3">
            <a:extLst>
              <a:ext uri="{FF2B5EF4-FFF2-40B4-BE49-F238E27FC236}">
                <a16:creationId xmlns:a16="http://schemas.microsoft.com/office/drawing/2014/main" id="{D7CE4C11-7D6E-9BC7-EB85-CA35DCC900A1}"/>
              </a:ext>
            </a:extLst>
          </p:cNvPr>
          <p:cNvPicPr>
            <a:picLocks noChangeAspect="1"/>
          </p:cNvPicPr>
          <p:nvPr/>
        </p:nvPicPr>
        <p:blipFill>
          <a:blip r:embed="rId3"/>
          <a:stretch>
            <a:fillRect/>
          </a:stretch>
        </p:blipFill>
        <p:spPr>
          <a:xfrm>
            <a:off x="9705056" y="6123949"/>
            <a:ext cx="2505207" cy="546006"/>
          </a:xfrm>
          <a:prstGeom prst="rect">
            <a:avLst/>
          </a:prstGeom>
        </p:spPr>
      </p:pic>
      <p:sp>
        <p:nvSpPr>
          <p:cNvPr id="9" name="Textfeld 8">
            <a:extLst>
              <a:ext uri="{FF2B5EF4-FFF2-40B4-BE49-F238E27FC236}">
                <a16:creationId xmlns:a16="http://schemas.microsoft.com/office/drawing/2014/main" id="{56A85592-2A08-00BB-DD7B-24724EC1A09C}"/>
              </a:ext>
            </a:extLst>
          </p:cNvPr>
          <p:cNvSpPr txBox="1"/>
          <p:nvPr/>
        </p:nvSpPr>
        <p:spPr>
          <a:xfrm>
            <a:off x="438011" y="389706"/>
            <a:ext cx="11315978" cy="6078587"/>
          </a:xfrm>
          <a:prstGeom prst="rect">
            <a:avLst/>
          </a:prstGeom>
          <a:noFill/>
        </p:spPr>
        <p:txBody>
          <a:bodyPr wrap="square" rtlCol="0">
            <a:spAutoFit/>
          </a:bodyPr>
          <a:lstStyle/>
          <a:p>
            <a:r>
              <a:rPr lang="de-CH" sz="1600" dirty="0">
                <a:latin typeface="Avenir Next Condensed" panose="020B0506020202020204" pitchFamily="34" charset="0"/>
                <a:cs typeface="Arial" panose="020B0604020202020204" pitchFamily="34" charset="0"/>
              </a:rPr>
              <a:t>Die Poster sind als </a:t>
            </a:r>
            <a:r>
              <a:rPr lang="de-CH" sz="1600" b="1" dirty="0">
                <a:latin typeface="Avenir Next Condensed" panose="020B0506020202020204" pitchFamily="34" charset="0"/>
                <a:cs typeface="Arial" panose="020B0604020202020204" pitchFamily="34" charset="0"/>
              </a:rPr>
              <a:t>erweiterte Visitenkarten </a:t>
            </a:r>
            <a:r>
              <a:rPr lang="de-CH" sz="1600" dirty="0">
                <a:latin typeface="Avenir Next Condensed" panose="020B0506020202020204" pitchFamily="34" charset="0"/>
                <a:cs typeface="Arial" panose="020B0604020202020204" pitchFamily="34" charset="0"/>
              </a:rPr>
              <a:t>zu verstehen, die Anknüpfungspunkte für den Austausch bieten. Die Vorlage enthält einerseits etwas Raum, um Arbeitsschwerpunkte und angewendete (</a:t>
            </a:r>
            <a:r>
              <a:rPr lang="de-CH" sz="1600" dirty="0" err="1">
                <a:latin typeface="Avenir Next Condensed" panose="020B0506020202020204" pitchFamily="34" charset="0"/>
                <a:cs typeface="Arial" panose="020B0604020202020204" pitchFamily="34" charset="0"/>
              </a:rPr>
              <a:t>itd</a:t>
            </a:r>
            <a:r>
              <a:rPr lang="de-CH" sz="1600" dirty="0">
                <a:latin typeface="Avenir Next Condensed" panose="020B0506020202020204" pitchFamily="34" charset="0"/>
                <a:cs typeface="Arial" panose="020B0604020202020204" pitchFamily="34" charset="0"/>
              </a:rPr>
              <a:t>) Methoden zu nennen. Andererseits lädt sie zu Reflexionen zum Umgang mit den Tagesthemen und anderen normativen Aspekten von Zukunftsvisionen ein.</a:t>
            </a:r>
          </a:p>
          <a:p>
            <a:pPr>
              <a:spcBef>
                <a:spcPts val="600"/>
              </a:spcBef>
            </a:pPr>
            <a:r>
              <a:rPr lang="de-CH" sz="1600" dirty="0">
                <a:latin typeface="Avenir Next Condensed" panose="020B0506020202020204" pitchFamily="34" charset="0"/>
                <a:cs typeface="Arial" panose="020B0604020202020204" pitchFamily="34" charset="0"/>
              </a:rPr>
              <a:t>Im Vergleich zu klassischen Posterpräsentationen geht es somit weniger darum, durchdachte Konzepte oder gesicherte Ergebnisse zu präsentieren, sondern Reflexionen und Erfahrungswerte zu teilen, um zukunftsfähiger zu werden und sich in der Schweizer ITD-Community zu vernetzen.</a:t>
            </a:r>
          </a:p>
          <a:p>
            <a:endParaRPr lang="de-CH" sz="1600" dirty="0">
              <a:latin typeface="Avenir Next Condensed" panose="020B0506020202020204" pitchFamily="34" charset="0"/>
              <a:cs typeface="Arial" panose="020B0604020202020204" pitchFamily="34" charset="0"/>
            </a:endParaRPr>
          </a:p>
          <a:p>
            <a:r>
              <a:rPr lang="de-CH" sz="1600" dirty="0">
                <a:latin typeface="Avenir Next Condensed" panose="020B0506020202020204" pitchFamily="34" charset="0"/>
                <a:cs typeface="Arial" panose="020B0604020202020204" pitchFamily="34" charset="0"/>
              </a:rPr>
              <a:t>Die Poster werden an der Konferenz in einer virtuellen </a:t>
            </a:r>
            <a:r>
              <a:rPr lang="de-CH" sz="1600" dirty="0" err="1">
                <a:latin typeface="Avenir Next Condensed" panose="020B0506020202020204" pitchFamily="34" charset="0"/>
                <a:cs typeface="Arial" panose="020B0604020202020204" pitchFamily="34" charset="0"/>
              </a:rPr>
              <a:t>Postergalerie</a:t>
            </a:r>
            <a:r>
              <a:rPr lang="de-CH" sz="1600" dirty="0">
                <a:latin typeface="Avenir Next Condensed" panose="020B0506020202020204" pitchFamily="34" charset="0"/>
                <a:cs typeface="Arial" panose="020B0604020202020204" pitchFamily="34" charset="0"/>
              </a:rPr>
              <a:t> präsentiert und dienen als Grundlage für die Diskussionsrunden im Nachmittagsprogramm zu den Leitfragen rund um «Beziehungen»: </a:t>
            </a:r>
          </a:p>
          <a:p>
            <a:endParaRPr lang="de-CH" sz="1600" dirty="0">
              <a:latin typeface="Avenir Next Condensed" panose="020B0506020202020204" pitchFamily="34" charset="0"/>
              <a:cs typeface="Arial" panose="020B0604020202020204" pitchFamily="34" charset="0"/>
            </a:endParaRPr>
          </a:p>
          <a:p>
            <a:endParaRPr lang="de-CH" sz="1600" dirty="0">
              <a:latin typeface="Avenir Next Condensed" panose="020B0506020202020204" pitchFamily="34" charset="0"/>
              <a:cs typeface="Arial" panose="020B0604020202020204" pitchFamily="34" charset="0"/>
            </a:endParaRPr>
          </a:p>
          <a:p>
            <a:pPr marL="285750" indent="-285750">
              <a:buFont typeface="Arial" panose="020B0604020202020204" pitchFamily="34" charset="0"/>
              <a:buChar char="•"/>
            </a:pPr>
            <a:r>
              <a:rPr lang="de-CH" sz="1600" dirty="0">
                <a:latin typeface="Avenir Next Condensed" panose="020B0506020202020204" pitchFamily="34" charset="0"/>
              </a:rPr>
              <a:t>Wie kann Transdisziplinarität (die Zusammenarbeit innerhalb der Wissenschaft und zwischen Wissenschaft und Praxis über Fach- und Sektorengrenzen hinweg) dazu beitragen, Beziehungen zwischen den verschiedenen Akteur:innen der Wissensproduktion und -anwendung zu gestalten und zu stärken?</a:t>
            </a:r>
          </a:p>
          <a:p>
            <a:pPr marL="285750" indent="-285750">
              <a:buFont typeface="Arial" panose="020B0604020202020204" pitchFamily="34" charset="0"/>
              <a:buChar char="•"/>
            </a:pPr>
            <a:r>
              <a:rPr lang="de-CH" sz="1600" dirty="0">
                <a:latin typeface="Avenir Next Condensed" panose="020B0506020202020204" pitchFamily="34" charset="0"/>
              </a:rPr>
              <a:t>Können institutionelle Veränderungen oder angepasste Methoden dabei helfen, gesellschaftliche Polarisierung zu überwinden?</a:t>
            </a:r>
          </a:p>
          <a:p>
            <a:pPr marL="285750" indent="-285750">
              <a:buFont typeface="Arial" panose="020B0604020202020204" pitchFamily="34" charset="0"/>
              <a:buChar char="•"/>
            </a:pPr>
            <a:r>
              <a:rPr lang="de-CH" sz="1600" dirty="0">
                <a:latin typeface="Avenir Next Condensed" panose="020B0506020202020204" pitchFamily="34" charset="0"/>
              </a:rPr>
              <a:t>Wie können pluralistische Denkweisen (das Einbeziehen mehrerer Perspektiven und Wissensarten) wissenschaftliche Ansätze weiterentwickeln und neue Beziehungsräume öffnen?</a:t>
            </a:r>
          </a:p>
          <a:p>
            <a:pPr marL="285750" indent="-285750">
              <a:buFont typeface="Arial" panose="020B0604020202020204" pitchFamily="34" charset="0"/>
              <a:buChar char="•"/>
            </a:pPr>
            <a:r>
              <a:rPr lang="de-CH" sz="1600" dirty="0">
                <a:latin typeface="Avenir Next Condensed" panose="020B0506020202020204" pitchFamily="34" charset="0"/>
              </a:rPr>
              <a:t>Welche Kompetenzen sind erforderlich, um das Denken in Beziehungen gezielt in die (inter- und transdisziplinäre) Lehre zu integrieren?</a:t>
            </a:r>
          </a:p>
          <a:p>
            <a:pPr marL="285750" indent="-285750">
              <a:buFont typeface="Arial" panose="020B0604020202020204" pitchFamily="34" charset="0"/>
              <a:buChar char="•"/>
            </a:pPr>
            <a:r>
              <a:rPr lang="de-CH" sz="1600" dirty="0">
                <a:latin typeface="Avenir Next Condensed" panose="020B0506020202020204" pitchFamily="34" charset="0"/>
              </a:rPr>
              <a:t>Inwiefern bieten Konzepte wie die «Inner Development Goals» - https://innerdevelopmentgoals.org/ - (ein Rahmen für persönliche und zwischenmenschliche Kompetenzen) eine Grundlage, um Beziehungen in Forschung und Praxis bewusster zu gestalten?</a:t>
            </a:r>
          </a:p>
          <a:p>
            <a:pPr marL="285750" indent="-285750">
              <a:buFont typeface="Arial" panose="020B0604020202020204" pitchFamily="34" charset="0"/>
              <a:buChar char="•"/>
            </a:pPr>
            <a:r>
              <a:rPr lang="de-CH" sz="1600" dirty="0">
                <a:latin typeface="Avenir Next Condensed" panose="020B0506020202020204" pitchFamily="34" charset="0"/>
              </a:rPr>
              <a:t>Welche weiteren vielversprechenden Konzepte können oder sollten in Betracht gezogen werden?</a:t>
            </a:r>
          </a:p>
          <a:p>
            <a:pPr marL="285750" indent="-285750">
              <a:buFont typeface="Arial" panose="020B0604020202020204" pitchFamily="34" charset="0"/>
              <a:buChar char="•"/>
            </a:pPr>
            <a:endParaRPr lang="de-CH" sz="1600" dirty="0">
              <a:latin typeface="Avenir Next Condensed" panose="020B0506020202020204" pitchFamily="34" charset="0"/>
            </a:endParaRPr>
          </a:p>
          <a:p>
            <a:endParaRPr lang="de-CH" sz="1600" dirty="0">
              <a:latin typeface="Avenir Next Condensed" panose="020B0506020202020204" pitchFamily="34" charset="0"/>
            </a:endParaRPr>
          </a:p>
          <a:p>
            <a:pPr marL="285750" indent="-285750">
              <a:buFont typeface="Arial" panose="020B0604020202020204" pitchFamily="34" charset="0"/>
              <a:buChar char="•"/>
            </a:pPr>
            <a:endParaRPr lang="de-CH" sz="1600" dirty="0">
              <a:latin typeface="Avenir Next Condensed" panose="020B0506020202020204" pitchFamily="34" charset="0"/>
              <a:cs typeface="Arial" panose="020B0604020202020204" pitchFamily="34" charset="0"/>
            </a:endParaRPr>
          </a:p>
          <a:p>
            <a:pPr marL="285750" indent="-285750">
              <a:buFont typeface="Wingdings" pitchFamily="2" charset="2"/>
              <a:buChar char="Ø"/>
            </a:pPr>
            <a:r>
              <a:rPr lang="de-CH" sz="1600" dirty="0">
                <a:latin typeface="Avenir Next Condensed" panose="020B0506020202020204" pitchFamily="34" charset="0"/>
                <a:cs typeface="Arial" panose="020B0604020202020204" pitchFamily="34" charset="0"/>
              </a:rPr>
              <a:t>Wählen Sie eine Vorlage auf Deutsch oder Französisch</a:t>
            </a:r>
          </a:p>
          <a:p>
            <a:pPr marL="285750" indent="-285750">
              <a:buFont typeface="Wingdings" pitchFamily="2" charset="2"/>
              <a:buChar char="Ø"/>
            </a:pPr>
            <a:r>
              <a:rPr lang="de-CH" sz="1600" dirty="0">
                <a:latin typeface="Avenir Next Condensed" panose="020B0506020202020204" pitchFamily="34" charset="0"/>
                <a:cs typeface="Arial" panose="020B0604020202020204" pitchFamily="34" charset="0"/>
              </a:rPr>
              <a:t>Sie können selbstverständlich auch auf Englisch schreiben </a:t>
            </a:r>
          </a:p>
        </p:txBody>
      </p:sp>
      <p:pic>
        <p:nvPicPr>
          <p:cNvPr id="2" name="Grafik 1">
            <a:extLst>
              <a:ext uri="{FF2B5EF4-FFF2-40B4-BE49-F238E27FC236}">
                <a16:creationId xmlns:a16="http://schemas.microsoft.com/office/drawing/2014/main" id="{79AECE0E-0C08-735E-8581-D7C5654C291E}"/>
              </a:ext>
            </a:extLst>
          </p:cNvPr>
          <p:cNvPicPr>
            <a:picLocks noChangeAspect="1"/>
          </p:cNvPicPr>
          <p:nvPr/>
        </p:nvPicPr>
        <p:blipFill>
          <a:blip r:embed="rId4"/>
          <a:stretch>
            <a:fillRect/>
          </a:stretch>
        </p:blipFill>
        <p:spPr>
          <a:xfrm>
            <a:off x="8130739" y="6123949"/>
            <a:ext cx="1556054" cy="738128"/>
          </a:xfrm>
          <a:prstGeom prst="rect">
            <a:avLst/>
          </a:prstGeom>
        </p:spPr>
      </p:pic>
    </p:spTree>
    <p:extLst>
      <p:ext uri="{BB962C8B-B14F-4D97-AF65-F5344CB8AC3E}">
        <p14:creationId xmlns:p14="http://schemas.microsoft.com/office/powerpoint/2010/main" val="1338168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EBEAD7A-6AB9-F8BF-8556-1B1420DAFD02}"/>
              </a:ext>
            </a:extLst>
          </p:cNvPr>
          <p:cNvSpPr txBox="1"/>
          <p:nvPr/>
        </p:nvSpPr>
        <p:spPr>
          <a:xfrm flipH="1">
            <a:off x="7932234" y="4765119"/>
            <a:ext cx="4259766" cy="2677656"/>
          </a:xfrm>
          <a:prstGeom prst="round1Rect">
            <a:avLst/>
          </a:prstGeom>
          <a:solidFill>
            <a:schemeClr val="bg2"/>
          </a:solidFill>
          <a:ln cmpd="thickThin">
            <a:noFill/>
          </a:ln>
        </p:spPr>
        <p:txBody>
          <a:bodyPr wrap="square" rtlCol="0">
            <a:spAutoFit/>
          </a:bodyPr>
          <a:lstStyle/>
          <a:p>
            <a:endParaRPr lang="de-DE" sz="1400" b="1" dirty="0">
              <a:latin typeface="Arial Narrow" panose="020B0604020202020204" pitchFamily="34" charset="0"/>
              <a:cs typeface="Arial Narrow" panose="020B0604020202020204" pitchFamily="34" charset="0"/>
            </a:endParaRPr>
          </a:p>
          <a:p>
            <a:r>
              <a:rPr lang="de-DE" sz="1400" b="1" dirty="0">
                <a:latin typeface="Avenir Next Condensed Demi Bold" panose="020B0506020202020204" pitchFamily="34" charset="0"/>
                <a:cs typeface="Arial Narrow" panose="020B0604020202020204" pitchFamily="34" charset="0"/>
              </a:rPr>
              <a:t>ITD-CH 25 |  19.11.2025</a:t>
            </a:r>
            <a:br>
              <a:rPr lang="de-DE" sz="1400" dirty="0">
                <a:latin typeface="Avenir Next Condensed" panose="020B0506020202020204" pitchFamily="34" charset="0"/>
                <a:cs typeface="Arial Narrow" panose="020B0604020202020204" pitchFamily="34" charset="0"/>
              </a:rPr>
            </a:br>
            <a:r>
              <a:rPr lang="de-DE" sz="1000" dirty="0">
                <a:latin typeface="Avenir Next Condensed" panose="020B0506020202020204" pitchFamily="34" charset="0"/>
                <a:cs typeface="Arial Narrow" panose="020B0604020202020204" pitchFamily="34" charset="0"/>
              </a:rPr>
              <a:t>  </a:t>
            </a:r>
            <a:br>
              <a:rPr lang="de-DE" sz="1400" dirty="0">
                <a:latin typeface="Avenir Next Condensed" panose="020B0506020202020204" pitchFamily="34" charset="0"/>
                <a:cs typeface="Arial Narrow" panose="020B0604020202020204" pitchFamily="34" charset="0"/>
              </a:rPr>
            </a:br>
            <a:r>
              <a:rPr lang="fr-FR" sz="1400" b="1" dirty="0">
                <a:latin typeface="Avenir Next Condensed Demi Bold" panose="020B0506020202020204" pitchFamily="34" charset="0"/>
                <a:cs typeface="Arial Narrow" panose="020B0604020202020204" pitchFamily="34" charset="0"/>
              </a:rPr>
              <a:t>Créer des liens – Penser en relations.</a:t>
            </a:r>
          </a:p>
          <a:p>
            <a:r>
              <a:rPr lang="fr-FR" sz="1400" dirty="0">
                <a:latin typeface="Avenir Next Condensed" panose="020B0506020202020204" pitchFamily="34" charset="0"/>
                <a:cs typeface="Arial Narrow" panose="020B0604020202020204" pitchFamily="34" charset="0"/>
              </a:rPr>
              <a:t>Quels espaces de pensée émergent grâce à la transdisciplinarité ?</a:t>
            </a:r>
          </a:p>
          <a:p>
            <a:endParaRPr lang="fr-FR" sz="1400" dirty="0">
              <a:latin typeface="Arial Narrow" panose="020B0604020202020204" pitchFamily="34" charset="0"/>
              <a:cs typeface="Arial Narrow" panose="020B0604020202020204" pitchFamily="34" charset="0"/>
            </a:endParaRPr>
          </a:p>
          <a:p>
            <a:endParaRPr lang="fr-FR" sz="1400" dirty="0">
              <a:latin typeface="Arial Narrow" panose="020B0604020202020204" pitchFamily="34" charset="0"/>
              <a:cs typeface="Arial Narrow" panose="020B0604020202020204" pitchFamily="34" charset="0"/>
            </a:endParaRPr>
          </a:p>
          <a:p>
            <a:endParaRPr lang="fr-FR" sz="1400" dirty="0">
              <a:latin typeface="Arial Narrow" panose="020B0604020202020204" pitchFamily="34" charset="0"/>
              <a:cs typeface="Arial Narrow" panose="020B0604020202020204" pitchFamily="34" charset="0"/>
            </a:endParaRPr>
          </a:p>
          <a:p>
            <a:endParaRPr lang="fr-FR" sz="1400" dirty="0">
              <a:latin typeface="Arial Narrow" panose="020B0604020202020204" pitchFamily="34" charset="0"/>
              <a:cs typeface="Arial Narrow" panose="020B0604020202020204" pitchFamily="34" charset="0"/>
            </a:endParaRPr>
          </a:p>
          <a:p>
            <a:endParaRPr lang="de-DE" sz="1400" dirty="0">
              <a:latin typeface="Arial Narrow" panose="020B0604020202020204" pitchFamily="34" charset="0"/>
              <a:cs typeface="Arial Narrow" panose="020B0604020202020204" pitchFamily="34" charset="0"/>
            </a:endParaRPr>
          </a:p>
          <a:p>
            <a:endParaRPr lang="de-DE" dirty="0">
              <a:latin typeface="Arial Narrow" panose="020B0604020202020204" pitchFamily="34" charset="0"/>
              <a:cs typeface="Arial Narrow" panose="020B0604020202020204" pitchFamily="34" charset="0"/>
            </a:endParaRPr>
          </a:p>
        </p:txBody>
      </p:sp>
      <p:pic>
        <p:nvPicPr>
          <p:cNvPr id="4" name="Grafik 3">
            <a:extLst>
              <a:ext uri="{FF2B5EF4-FFF2-40B4-BE49-F238E27FC236}">
                <a16:creationId xmlns:a16="http://schemas.microsoft.com/office/drawing/2014/main" id="{D7CE4C11-7D6E-9BC7-EB85-CA35DCC900A1}"/>
              </a:ext>
            </a:extLst>
          </p:cNvPr>
          <p:cNvPicPr>
            <a:picLocks noChangeAspect="1"/>
          </p:cNvPicPr>
          <p:nvPr/>
        </p:nvPicPr>
        <p:blipFill>
          <a:blip r:embed="rId2"/>
          <a:stretch>
            <a:fillRect/>
          </a:stretch>
        </p:blipFill>
        <p:spPr>
          <a:xfrm>
            <a:off x="9705056" y="6312242"/>
            <a:ext cx="2505207" cy="546006"/>
          </a:xfrm>
          <a:prstGeom prst="rect">
            <a:avLst/>
          </a:prstGeom>
        </p:spPr>
      </p:pic>
      <p:sp>
        <p:nvSpPr>
          <p:cNvPr id="9" name="Textfeld 8">
            <a:extLst>
              <a:ext uri="{FF2B5EF4-FFF2-40B4-BE49-F238E27FC236}">
                <a16:creationId xmlns:a16="http://schemas.microsoft.com/office/drawing/2014/main" id="{56A85592-2A08-00BB-DD7B-24724EC1A09C}"/>
              </a:ext>
            </a:extLst>
          </p:cNvPr>
          <p:cNvSpPr txBox="1"/>
          <p:nvPr/>
        </p:nvSpPr>
        <p:spPr>
          <a:xfrm>
            <a:off x="352608" y="225415"/>
            <a:ext cx="11219632" cy="5986254"/>
          </a:xfrm>
          <a:prstGeom prst="rect">
            <a:avLst/>
          </a:prstGeom>
          <a:noFill/>
        </p:spPr>
        <p:txBody>
          <a:bodyPr wrap="square" rtlCol="0">
            <a:spAutoFit/>
          </a:bodyPr>
          <a:lstStyle/>
          <a:p>
            <a:r>
              <a:rPr lang="fr-FR" sz="1600" dirty="0">
                <a:latin typeface="Avenir Next Condensed" panose="020B0506020202020204" pitchFamily="34" charset="0"/>
                <a:cs typeface="Arial" panose="020B0604020202020204" pitchFamily="34" charset="0"/>
              </a:rPr>
              <a:t>Les posters doivent être considérés comme des </a:t>
            </a:r>
            <a:r>
              <a:rPr lang="fr-FR" sz="1600" b="1" dirty="0">
                <a:latin typeface="Avenir Next Condensed" panose="020B0506020202020204" pitchFamily="34" charset="0"/>
                <a:cs typeface="Arial" panose="020B0604020202020204" pitchFamily="34" charset="0"/>
              </a:rPr>
              <a:t>cartes de visite élargies </a:t>
            </a:r>
            <a:r>
              <a:rPr lang="fr-FR" sz="1600" dirty="0">
                <a:latin typeface="Avenir Next Condensed" panose="020B0506020202020204" pitchFamily="34" charset="0"/>
                <a:cs typeface="Arial" panose="020B0604020202020204" pitchFamily="34" charset="0"/>
              </a:rPr>
              <a:t>qui offrent des points de départ pour l'échange. D'une part, le modèle contient un peu d'espace pour mentionner les points clés de la recherche et des méthodes (</a:t>
            </a:r>
            <a:r>
              <a:rPr lang="fr-FR" sz="1600" dirty="0" err="1">
                <a:latin typeface="Avenir Next Condensed" panose="020B0506020202020204" pitchFamily="34" charset="0"/>
                <a:cs typeface="Arial" panose="020B0604020202020204" pitchFamily="34" charset="0"/>
              </a:rPr>
              <a:t>itd</a:t>
            </a:r>
            <a:r>
              <a:rPr lang="fr-FR" sz="1600" dirty="0">
                <a:latin typeface="Avenir Next Condensed" panose="020B0506020202020204" pitchFamily="34" charset="0"/>
                <a:cs typeface="Arial" panose="020B0604020202020204" pitchFamily="34" charset="0"/>
              </a:rPr>
              <a:t>) utilisées. D'autre part, il invite à des réflexions sur la manière d'aborder les thématiques de la journée et d'autres aspects normatifs des représentations d'avenir. </a:t>
            </a:r>
          </a:p>
          <a:p>
            <a:pPr>
              <a:spcBef>
                <a:spcPts val="600"/>
              </a:spcBef>
            </a:pPr>
            <a:r>
              <a:rPr lang="fr-FR" sz="1600" dirty="0">
                <a:latin typeface="Avenir Next Condensed" panose="020B0506020202020204" pitchFamily="34" charset="0"/>
                <a:cs typeface="Arial" panose="020B0604020202020204" pitchFamily="34" charset="0"/>
              </a:rPr>
              <a:t>Par rapport aux présentations classiques de posters, il s'agit donc moins de présenter des concepts bien pensés ou des résultats avérés que de partager des réflexions et des valeurs empiriques afin de devenir plus apte à affronter l'avenir et de se mettre en réseau au sein de la communauté ITD Suisse.</a:t>
            </a:r>
          </a:p>
          <a:p>
            <a:endParaRPr lang="fr-FR" sz="1600" dirty="0">
              <a:latin typeface="Avenir Next Condensed" panose="020B0506020202020204" pitchFamily="34" charset="0"/>
              <a:cs typeface="Arial" panose="020B0604020202020204" pitchFamily="34" charset="0"/>
            </a:endParaRPr>
          </a:p>
          <a:p>
            <a:r>
              <a:rPr lang="fr-FR" sz="1600" dirty="0">
                <a:latin typeface="Avenir Next Condensed" panose="020B0506020202020204" pitchFamily="34" charset="0"/>
                <a:cs typeface="Arial" panose="020B0604020202020204" pitchFamily="34" charset="0"/>
              </a:rPr>
              <a:t>Les posters seront présentés lors de la conférence dans une galerie de posters virtuelle et serviront de base aux groupes de discussion du programme de l'après-midi sur les questions directrices : </a:t>
            </a:r>
          </a:p>
          <a:p>
            <a:endParaRPr lang="fr-FR" sz="1600" dirty="0">
              <a:latin typeface="Avenir Next Condensed" panose="020B0506020202020204" pitchFamily="34" charset="0"/>
              <a:cs typeface="Arial" panose="020B0604020202020204" pitchFamily="34" charset="0"/>
            </a:endParaRPr>
          </a:p>
          <a:p>
            <a:pPr marL="285750" indent="-285750">
              <a:buFont typeface="Arial" panose="020B0604020202020204" pitchFamily="34" charset="0"/>
              <a:buChar char="•"/>
            </a:pPr>
            <a:r>
              <a:rPr lang="fr-FR" sz="1600" dirty="0">
                <a:latin typeface="Avenir Next Condensed" panose="020B0506020202020204" pitchFamily="34" charset="0"/>
                <a:cs typeface="Arial" panose="020B0604020202020204" pitchFamily="34" charset="0"/>
              </a:rPr>
              <a:t>Comment la transdisciplinarité (la coopération au sein de la science et entre la science et la pratique au-delà des frontières disciplinaires et sectorielles) peut-elle contribuer à façonner et à renforcer les relations entre les différents acteurs de la production et de l'application des connaissances ?</a:t>
            </a:r>
          </a:p>
          <a:p>
            <a:pPr marL="285750" indent="-285750">
              <a:buFont typeface="Arial" panose="020B0604020202020204" pitchFamily="34" charset="0"/>
              <a:buChar char="•"/>
            </a:pPr>
            <a:r>
              <a:rPr lang="fr-FR" sz="1600" dirty="0">
                <a:latin typeface="Avenir Next Condensed" panose="020B0506020202020204" pitchFamily="34" charset="0"/>
                <a:cs typeface="Arial" panose="020B0604020202020204" pitchFamily="34" charset="0"/>
              </a:rPr>
              <a:t>Les changements institutionnels ou les méthodes adaptées peuvent-ils aider à surmonter la polarisation sociale ?</a:t>
            </a:r>
          </a:p>
          <a:p>
            <a:pPr marL="285750" indent="-285750">
              <a:buFont typeface="Arial" panose="020B0604020202020204" pitchFamily="34" charset="0"/>
              <a:buChar char="•"/>
            </a:pPr>
            <a:r>
              <a:rPr lang="fr-FR" sz="1600" dirty="0">
                <a:latin typeface="Avenir Next Condensed" panose="020B0506020202020204" pitchFamily="34" charset="0"/>
                <a:cs typeface="Arial" panose="020B0604020202020204" pitchFamily="34" charset="0"/>
              </a:rPr>
              <a:t>Comment les modes de pensée pluralistes (qui intègrent plusieurs perspectives et types de connaissances) peuvent-ils faire évoluer les approches scientifiques et ouvrir de nouveaux espaces relationnels ?</a:t>
            </a:r>
          </a:p>
          <a:p>
            <a:pPr marL="285750" indent="-285750">
              <a:buFont typeface="Arial" panose="020B0604020202020204" pitchFamily="34" charset="0"/>
              <a:buChar char="•"/>
            </a:pPr>
            <a:r>
              <a:rPr lang="fr-FR" sz="1600" dirty="0">
                <a:latin typeface="Avenir Next Condensed" panose="020B0506020202020204" pitchFamily="34" charset="0"/>
                <a:cs typeface="Arial" panose="020B0604020202020204" pitchFamily="34" charset="0"/>
              </a:rPr>
              <a:t>Quelles sont les compétences nécessaires pour intégrer de manière ciblée la pensée relationnelle dans l'enseignement (interdisciplinaire et transdisciplinaire) ?</a:t>
            </a:r>
          </a:p>
          <a:p>
            <a:pPr marL="285750" indent="-285750">
              <a:buFont typeface="Arial" panose="020B0604020202020204" pitchFamily="34" charset="0"/>
              <a:buChar char="•"/>
            </a:pPr>
            <a:r>
              <a:rPr lang="fr-FR" sz="1600" dirty="0">
                <a:latin typeface="Avenir Next Condensed" panose="020B0506020202020204" pitchFamily="34" charset="0"/>
                <a:cs typeface="Arial" panose="020B0604020202020204" pitchFamily="34" charset="0"/>
              </a:rPr>
              <a:t>Dans quelle mesure des concepts tels que les « </a:t>
            </a:r>
            <a:r>
              <a:rPr lang="fr-FR" sz="1600" dirty="0" err="1">
                <a:latin typeface="Avenir Next Condensed" panose="020B0506020202020204" pitchFamily="34" charset="0"/>
                <a:cs typeface="Arial" panose="020B0604020202020204" pitchFamily="34" charset="0"/>
              </a:rPr>
              <a:t>Inner</a:t>
            </a:r>
            <a:r>
              <a:rPr lang="fr-FR" sz="1600" dirty="0">
                <a:latin typeface="Avenir Next Condensed" panose="020B0506020202020204" pitchFamily="34" charset="0"/>
                <a:cs typeface="Arial" panose="020B0604020202020204" pitchFamily="34" charset="0"/>
              </a:rPr>
              <a:t> </a:t>
            </a:r>
            <a:r>
              <a:rPr lang="fr-FR" sz="1600" dirty="0" err="1">
                <a:latin typeface="Avenir Next Condensed" panose="020B0506020202020204" pitchFamily="34" charset="0"/>
                <a:cs typeface="Arial" panose="020B0604020202020204" pitchFamily="34" charset="0"/>
              </a:rPr>
              <a:t>Development</a:t>
            </a:r>
            <a:r>
              <a:rPr lang="fr-FR" sz="1600" dirty="0">
                <a:latin typeface="Avenir Next Condensed" panose="020B0506020202020204" pitchFamily="34" charset="0"/>
                <a:cs typeface="Arial" panose="020B0604020202020204" pitchFamily="34" charset="0"/>
              </a:rPr>
              <a:t> Goals » - https://</a:t>
            </a:r>
            <a:r>
              <a:rPr lang="fr-FR" sz="1600" dirty="0" err="1">
                <a:latin typeface="Avenir Next Condensed" panose="020B0506020202020204" pitchFamily="34" charset="0"/>
                <a:cs typeface="Arial" panose="020B0604020202020204" pitchFamily="34" charset="0"/>
              </a:rPr>
              <a:t>innerdevelopmentgoals.org</a:t>
            </a:r>
            <a:r>
              <a:rPr lang="fr-FR" sz="1600" dirty="0">
                <a:latin typeface="Avenir Next Condensed" panose="020B0506020202020204" pitchFamily="34" charset="0"/>
                <a:cs typeface="Arial" panose="020B0604020202020204" pitchFamily="34" charset="0"/>
              </a:rPr>
              <a:t>/ - (un cadre pour les compétences personnelles et interpersonnelles) offrent-ils une base pour façonner plus consciemment les relations dans la recherche et la pratique ?</a:t>
            </a:r>
          </a:p>
          <a:p>
            <a:pPr marL="285750" indent="-285750">
              <a:buFont typeface="Arial" panose="020B0604020202020204" pitchFamily="34" charset="0"/>
              <a:buChar char="•"/>
            </a:pPr>
            <a:r>
              <a:rPr lang="fr-FR" sz="1600" dirty="0">
                <a:latin typeface="Avenir Next Condensed" panose="020B0506020202020204" pitchFamily="34" charset="0"/>
                <a:cs typeface="Arial" panose="020B0604020202020204" pitchFamily="34" charset="0"/>
              </a:rPr>
              <a:t>Quels autres concepts prometteurs peuvent ou devraient être pris en considération ?</a:t>
            </a:r>
          </a:p>
          <a:p>
            <a:pPr marL="285750" indent="-285750">
              <a:spcBef>
                <a:spcPts val="600"/>
              </a:spcBef>
              <a:buFont typeface="Arial" panose="020B0604020202020204" pitchFamily="34" charset="0"/>
              <a:buChar char="•"/>
            </a:pPr>
            <a:endParaRPr lang="fr-FR" sz="1600" dirty="0">
              <a:latin typeface="Avenir Next Condensed" panose="020B0506020202020204" pitchFamily="34" charset="0"/>
              <a:cs typeface="Arial" panose="020B0604020202020204" pitchFamily="34" charset="0"/>
            </a:endParaRPr>
          </a:p>
          <a:p>
            <a:pPr>
              <a:spcBef>
                <a:spcPts val="600"/>
              </a:spcBef>
            </a:pPr>
            <a:endParaRPr lang="fr-FR" sz="1600" dirty="0">
              <a:latin typeface="Avenir Next Condensed" panose="020B0506020202020204" pitchFamily="34" charset="0"/>
              <a:cs typeface="Arial" panose="020B0604020202020204" pitchFamily="34" charset="0"/>
            </a:endParaRPr>
          </a:p>
          <a:p>
            <a:pPr marL="285750" indent="-285750">
              <a:buFont typeface="Wingdings" pitchFamily="2" charset="2"/>
              <a:buChar char="Ø"/>
            </a:pPr>
            <a:r>
              <a:rPr lang="fr-FR" sz="1600" dirty="0">
                <a:latin typeface="Avenir Next Condensed" panose="020B0506020202020204" pitchFamily="34" charset="0"/>
                <a:cs typeface="Arial" panose="020B0604020202020204" pitchFamily="34" charset="0"/>
              </a:rPr>
              <a:t>Choisissez un modèle en allemand ou en français</a:t>
            </a:r>
          </a:p>
          <a:p>
            <a:pPr marL="285750" indent="-285750">
              <a:buFont typeface="Wingdings" pitchFamily="2" charset="2"/>
              <a:buChar char="Ø"/>
            </a:pPr>
            <a:r>
              <a:rPr lang="fr-FR" sz="1600" dirty="0">
                <a:latin typeface="Avenir Next Condensed" panose="020B0506020202020204" pitchFamily="34" charset="0"/>
                <a:cs typeface="Arial" panose="020B0604020202020204" pitchFamily="34" charset="0"/>
              </a:rPr>
              <a:t>Vous pouvez bien sûr aussi écrire en anglais </a:t>
            </a:r>
          </a:p>
        </p:txBody>
      </p:sp>
      <p:pic>
        <p:nvPicPr>
          <p:cNvPr id="6" name="Grafik 5">
            <a:extLst>
              <a:ext uri="{FF2B5EF4-FFF2-40B4-BE49-F238E27FC236}">
                <a16:creationId xmlns:a16="http://schemas.microsoft.com/office/drawing/2014/main" id="{14E3714D-80C7-CE2A-ED47-33AD5D4171DA}"/>
              </a:ext>
            </a:extLst>
          </p:cNvPr>
          <p:cNvPicPr>
            <a:picLocks noChangeAspect="1"/>
          </p:cNvPicPr>
          <p:nvPr/>
        </p:nvPicPr>
        <p:blipFill>
          <a:blip r:embed="rId3"/>
          <a:stretch>
            <a:fillRect/>
          </a:stretch>
        </p:blipFill>
        <p:spPr>
          <a:xfrm>
            <a:off x="8130739" y="6163597"/>
            <a:ext cx="1556054" cy="738128"/>
          </a:xfrm>
          <a:prstGeom prst="rect">
            <a:avLst/>
          </a:prstGeom>
        </p:spPr>
      </p:pic>
    </p:spTree>
    <p:extLst>
      <p:ext uri="{BB962C8B-B14F-4D97-AF65-F5344CB8AC3E}">
        <p14:creationId xmlns:p14="http://schemas.microsoft.com/office/powerpoint/2010/main" val="3667588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E0CDDF58-83CF-1414-8A26-27791B52EF9A}"/>
              </a:ext>
            </a:extLst>
          </p:cNvPr>
          <p:cNvSpPr/>
          <p:nvPr/>
        </p:nvSpPr>
        <p:spPr>
          <a:xfrm>
            <a:off x="4012953" y="614809"/>
            <a:ext cx="4045683" cy="19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e-DE" sz="1200">
                <a:solidFill>
                  <a:schemeClr val="tx1"/>
                </a:solidFill>
                <a:latin typeface="Arial" panose="020B0604020202020204" pitchFamily="34" charset="0"/>
                <a:cs typeface="Arial" panose="020B0604020202020204" pitchFamily="34" charset="0"/>
              </a:rPr>
              <a:t>&gt;&gt;&gt; [diesen Text können Sie löschen &amp; durch Ihren Text ersetzen | Schrift: Arial, </a:t>
            </a:r>
            <a:r>
              <a:rPr lang="de-DE" sz="1200" err="1">
                <a:solidFill>
                  <a:schemeClr val="tx1"/>
                </a:solidFill>
                <a:latin typeface="Arial" panose="020B0604020202020204" pitchFamily="34" charset="0"/>
                <a:cs typeface="Arial" panose="020B0604020202020204" pitchFamily="34" charset="0"/>
              </a:rPr>
              <a:t>Grösse</a:t>
            </a:r>
            <a:r>
              <a:rPr lang="de-DE" sz="1200">
                <a:solidFill>
                  <a:schemeClr val="tx1"/>
                </a:solidFill>
                <a:latin typeface="Arial" panose="020B0604020202020204" pitchFamily="34" charset="0"/>
                <a:cs typeface="Arial" panose="020B0604020202020204" pitchFamily="34" charset="0"/>
              </a:rPr>
              <a:t>: 12, Farbe: Dunkelgrau/HEX 5A616B]</a:t>
            </a:r>
          </a:p>
          <a:p>
            <a:endParaRPr lang="de-DE" sz="1200">
              <a:solidFill>
                <a:schemeClr val="tx1"/>
              </a:solidFill>
              <a:latin typeface="Arial" panose="020B0604020202020204" pitchFamily="34" charset="0"/>
              <a:cs typeface="Arial" panose="020B0604020202020204" pitchFamily="34" charset="0"/>
            </a:endParaRPr>
          </a:p>
          <a:p>
            <a:r>
              <a:rPr lang="de-DE" sz="1200">
                <a:solidFill>
                  <a:schemeClr val="tx1"/>
                </a:solidFill>
                <a:latin typeface="Arial" panose="020B0604020202020204" pitchFamily="34" charset="0"/>
                <a:cs typeface="Arial" panose="020B0604020202020204" pitchFamily="34" charset="0"/>
              </a:rPr>
              <a:t>Stichworte zur Vorstellung Ihrer Arbeit</a:t>
            </a:r>
          </a:p>
          <a:p>
            <a:endParaRPr lang="de-DE" sz="1200">
              <a:latin typeface="Arial" panose="020B0604020202020204" pitchFamily="34" charset="0"/>
              <a:cs typeface="Arial" panose="020B0604020202020204" pitchFamily="34" charset="0"/>
            </a:endParaRPr>
          </a:p>
        </p:txBody>
      </p:sp>
      <p:sp>
        <p:nvSpPr>
          <p:cNvPr id="7" name="Rechteck 6">
            <a:extLst>
              <a:ext uri="{FF2B5EF4-FFF2-40B4-BE49-F238E27FC236}">
                <a16:creationId xmlns:a16="http://schemas.microsoft.com/office/drawing/2014/main" id="{35E6DA03-538C-B07C-65C3-FCE461D201E4}"/>
              </a:ext>
            </a:extLst>
          </p:cNvPr>
          <p:cNvSpPr/>
          <p:nvPr/>
        </p:nvSpPr>
        <p:spPr>
          <a:xfrm>
            <a:off x="8144318" y="563967"/>
            <a:ext cx="3960000" cy="19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e-DE" sz="1200">
                <a:solidFill>
                  <a:schemeClr val="tx1"/>
                </a:solidFill>
                <a:latin typeface="Arial" panose="020B0604020202020204" pitchFamily="34" charset="0"/>
                <a:cs typeface="Arial" panose="020B0604020202020204" pitchFamily="34" charset="0"/>
              </a:rPr>
              <a:t>&gt;&gt;&gt; [diesen Text können Sie löschen]</a:t>
            </a:r>
          </a:p>
          <a:p>
            <a:endParaRPr lang="de-DE" sz="1200">
              <a:solidFill>
                <a:schemeClr val="tx1"/>
              </a:solidFill>
              <a:latin typeface="Arial" panose="020B0604020202020204" pitchFamily="34" charset="0"/>
              <a:cs typeface="Arial" panose="020B0604020202020204" pitchFamily="34" charset="0"/>
            </a:endParaRPr>
          </a:p>
          <a:p>
            <a:r>
              <a:rPr lang="de-DE" sz="1200">
                <a:solidFill>
                  <a:schemeClr val="tx1"/>
                </a:solidFill>
                <a:latin typeface="Arial" panose="020B0604020202020204" pitchFamily="34" charset="0"/>
                <a:cs typeface="Arial" panose="020B0604020202020204" pitchFamily="34" charset="0"/>
              </a:rPr>
              <a:t>Welche Beziehungen sind in Ihrer Forschung/Institution wichtig? In welchen Beziehungen müssen Sie denken? Welche – auch ungewöhnlichen– Beziehungen prägen Ihre Arbeit/Forschung? </a:t>
            </a:r>
          </a:p>
          <a:p>
            <a:endParaRPr lang="de-DE" sz="1200">
              <a:solidFill>
                <a:schemeClr val="tx1"/>
              </a:solidFill>
              <a:latin typeface="Arial" panose="020B0604020202020204" pitchFamily="34" charset="0"/>
              <a:cs typeface="Arial" panose="020B0604020202020204" pitchFamily="34" charset="0"/>
            </a:endParaRPr>
          </a:p>
        </p:txBody>
      </p:sp>
      <p:sp>
        <p:nvSpPr>
          <p:cNvPr id="8" name="Rechteck 7">
            <a:extLst>
              <a:ext uri="{FF2B5EF4-FFF2-40B4-BE49-F238E27FC236}">
                <a16:creationId xmlns:a16="http://schemas.microsoft.com/office/drawing/2014/main" id="{C1AC7235-6FF1-2F5C-A22F-DED2DD97B12C}"/>
              </a:ext>
            </a:extLst>
          </p:cNvPr>
          <p:cNvSpPr/>
          <p:nvPr/>
        </p:nvSpPr>
        <p:spPr>
          <a:xfrm>
            <a:off x="8144318" y="3089972"/>
            <a:ext cx="3960000" cy="198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e-DE" sz="1200">
                <a:solidFill>
                  <a:schemeClr val="tx1"/>
                </a:solidFill>
                <a:latin typeface="Arial" panose="020B0604020202020204" pitchFamily="34" charset="0"/>
                <a:cs typeface="Arial" panose="020B0604020202020204" pitchFamily="34" charset="0"/>
              </a:rPr>
              <a:t>&gt;&gt;&gt; [diesen Text können Sie löschen]</a:t>
            </a:r>
          </a:p>
          <a:p>
            <a:endParaRPr lang="de-DE" sz="1200">
              <a:solidFill>
                <a:schemeClr val="tx1"/>
              </a:solidFill>
              <a:latin typeface="Arial" panose="020B0604020202020204" pitchFamily="34" charset="0"/>
              <a:cs typeface="Arial" panose="020B0604020202020204" pitchFamily="34" charset="0"/>
            </a:endParaRPr>
          </a:p>
          <a:p>
            <a:r>
              <a:rPr lang="de-DE" sz="1200">
                <a:solidFill>
                  <a:schemeClr val="tx1"/>
                </a:solidFill>
                <a:latin typeface="Arial" panose="020B0604020202020204" pitchFamily="34" charset="0"/>
                <a:cs typeface="Arial" panose="020B0604020202020204" pitchFamily="34" charset="0"/>
              </a:rPr>
              <a:t>Inwiefern können die von Ihnen verwendeten Methoden die reflektierte Auseinandersetzung mit verschiedenen Beziehungsebenen unterstützen? </a:t>
            </a:r>
          </a:p>
          <a:p>
            <a:endParaRPr lang="de-DE" sz="1200">
              <a:solidFill>
                <a:schemeClr val="tx1"/>
              </a:solidFill>
              <a:latin typeface="Arial" panose="020B0604020202020204" pitchFamily="34" charset="0"/>
              <a:cs typeface="Arial" panose="020B0604020202020204" pitchFamily="34" charset="0"/>
            </a:endParaRPr>
          </a:p>
        </p:txBody>
      </p:sp>
      <p:sp>
        <p:nvSpPr>
          <p:cNvPr id="9" name="Rechteck 8">
            <a:extLst>
              <a:ext uri="{FF2B5EF4-FFF2-40B4-BE49-F238E27FC236}">
                <a16:creationId xmlns:a16="http://schemas.microsoft.com/office/drawing/2014/main" id="{92B7A6BD-5246-ADF4-9573-3A546BBE91B6}"/>
              </a:ext>
            </a:extLst>
          </p:cNvPr>
          <p:cNvSpPr/>
          <p:nvPr/>
        </p:nvSpPr>
        <p:spPr>
          <a:xfrm>
            <a:off x="4012953" y="3089972"/>
            <a:ext cx="4045683" cy="198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e-DE" sz="1200">
                <a:solidFill>
                  <a:schemeClr val="tx1"/>
                </a:solidFill>
                <a:latin typeface="Arial" panose="020B0604020202020204" pitchFamily="34" charset="0"/>
                <a:cs typeface="Arial" panose="020B0604020202020204" pitchFamily="34" charset="0"/>
              </a:rPr>
              <a:t>&gt;&gt;&gt; [diesen Text können Sie löschen]</a:t>
            </a:r>
          </a:p>
          <a:p>
            <a:endParaRPr lang="de-DE" sz="1200">
              <a:solidFill>
                <a:schemeClr val="tx1"/>
              </a:solidFill>
              <a:latin typeface="Arial" panose="020B0604020202020204" pitchFamily="34" charset="0"/>
              <a:cs typeface="Arial" panose="020B0604020202020204" pitchFamily="34" charset="0"/>
            </a:endParaRPr>
          </a:p>
          <a:p>
            <a:r>
              <a:rPr lang="de-DE" sz="1200">
                <a:solidFill>
                  <a:schemeClr val="tx1"/>
                </a:solidFill>
                <a:latin typeface="Arial" panose="020B0604020202020204" pitchFamily="34" charset="0"/>
                <a:cs typeface="Arial" panose="020B0604020202020204" pitchFamily="34" charset="0"/>
              </a:rPr>
              <a:t>Nennen und beschreiben Sie innovative inter- / transdisziplinäre Methoden, die Sie anwenden und teilen möchten.</a:t>
            </a:r>
          </a:p>
        </p:txBody>
      </p:sp>
      <p:sp>
        <p:nvSpPr>
          <p:cNvPr id="10" name="Rechteck 9">
            <a:extLst>
              <a:ext uri="{FF2B5EF4-FFF2-40B4-BE49-F238E27FC236}">
                <a16:creationId xmlns:a16="http://schemas.microsoft.com/office/drawing/2014/main" id="{8DB36018-3820-3705-E42A-C1089E487890}"/>
              </a:ext>
            </a:extLst>
          </p:cNvPr>
          <p:cNvSpPr/>
          <p:nvPr/>
        </p:nvSpPr>
        <p:spPr>
          <a:xfrm>
            <a:off x="0" y="5565136"/>
            <a:ext cx="8058636" cy="1292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e-DE" sz="1200">
                <a:solidFill>
                  <a:schemeClr val="tx1"/>
                </a:solidFill>
                <a:latin typeface="Arial" panose="020B0604020202020204" pitchFamily="34" charset="0"/>
                <a:cs typeface="Arial" panose="020B0604020202020204" pitchFamily="34" charset="0"/>
              </a:rPr>
              <a:t>&gt;&gt;&gt; [diesen Text können Sie löschen]</a:t>
            </a:r>
          </a:p>
          <a:p>
            <a:endParaRPr lang="de-DE" sz="1200">
              <a:solidFill>
                <a:schemeClr val="tx1"/>
              </a:solidFill>
              <a:latin typeface="Arial" panose="020B0604020202020204" pitchFamily="34" charset="0"/>
              <a:cs typeface="Arial" panose="020B0604020202020204" pitchFamily="34" charset="0"/>
            </a:endParaRPr>
          </a:p>
          <a:p>
            <a:r>
              <a:rPr lang="de-DE" sz="1200">
                <a:solidFill>
                  <a:schemeClr val="tx1"/>
                </a:solidFill>
                <a:latin typeface="Arial" panose="020B0604020202020204" pitchFamily="34" charset="0"/>
                <a:cs typeface="Arial" panose="020B0604020202020204" pitchFamily="34" charset="0"/>
              </a:rPr>
              <a:t>Was bräuchten Sie, um Ihre aktuellen Herausforderungen zu meistern und inwiefern hat dies mit Beziehungen zu tun? Welche Kompetenzen sind erforderlich, um insbesondere transdisziplinäre Lehre gezielt auf das Denken in Beziehungen auszurichten?  </a:t>
            </a:r>
          </a:p>
        </p:txBody>
      </p:sp>
      <p:sp>
        <p:nvSpPr>
          <p:cNvPr id="11" name="Textfeld 10">
            <a:extLst>
              <a:ext uri="{FF2B5EF4-FFF2-40B4-BE49-F238E27FC236}">
                <a16:creationId xmlns:a16="http://schemas.microsoft.com/office/drawing/2014/main" id="{3B04649E-7097-262A-CBAB-F4D56DB0F24D}"/>
              </a:ext>
            </a:extLst>
          </p:cNvPr>
          <p:cNvSpPr txBox="1"/>
          <p:nvPr/>
        </p:nvSpPr>
        <p:spPr>
          <a:xfrm>
            <a:off x="0" y="216976"/>
            <a:ext cx="4012953" cy="2308324"/>
          </a:xfrm>
          <a:prstGeom prst="rect">
            <a:avLst/>
          </a:prstGeom>
          <a:noFill/>
          <a:ln>
            <a:noFill/>
          </a:ln>
        </p:spPr>
        <p:txBody>
          <a:bodyPr wrap="square" rtlCol="0">
            <a:spAutoFit/>
          </a:bodyPr>
          <a:lstStyle/>
          <a:p>
            <a:r>
              <a:rPr lang="de-DE" b="1">
                <a:latin typeface="Arial Narrow" panose="020B0604020202020204" pitchFamily="34" charset="0"/>
                <a:cs typeface="Arial Narrow" panose="020B0604020202020204" pitchFamily="34" charset="0"/>
              </a:rPr>
              <a:t>Name</a:t>
            </a:r>
          </a:p>
          <a:p>
            <a:r>
              <a:rPr lang="de-DE" b="1">
                <a:latin typeface="Arial Narrow" panose="020B0604020202020204" pitchFamily="34" charset="0"/>
                <a:cs typeface="Arial Narrow" panose="020B0604020202020204" pitchFamily="34" charset="0"/>
              </a:rPr>
              <a:t>Name der Institution</a:t>
            </a:r>
          </a:p>
          <a:p>
            <a:endParaRPr lang="de-DE">
              <a:latin typeface="Arial Narrow" panose="020B0604020202020204" pitchFamily="34" charset="0"/>
              <a:cs typeface="Arial Narrow" panose="020B0604020202020204" pitchFamily="34" charset="0"/>
            </a:endParaRPr>
          </a:p>
          <a:p>
            <a:r>
              <a:rPr lang="de-DE">
                <a:latin typeface="Arial Narrow" panose="020B0604020202020204" pitchFamily="34" charset="0"/>
                <a:cs typeface="Arial Narrow" panose="020B0604020202020204" pitchFamily="34" charset="0"/>
              </a:rPr>
              <a:t>Logo der Institution</a:t>
            </a:r>
          </a:p>
          <a:p>
            <a:endParaRPr lang="de-DE">
              <a:latin typeface="Arial Narrow" panose="020B0604020202020204" pitchFamily="34" charset="0"/>
              <a:cs typeface="Arial Narrow" panose="020B0604020202020204" pitchFamily="34" charset="0"/>
            </a:endParaRPr>
          </a:p>
          <a:p>
            <a:r>
              <a:rPr lang="de-DE">
                <a:latin typeface="Arial Narrow" panose="020B0604020202020204" pitchFamily="34" charset="0"/>
                <a:cs typeface="Arial Narrow" panose="020B0604020202020204" pitchFamily="34" charset="0"/>
              </a:rPr>
              <a:t>Platz für weitere «Visitenkarten» -Informationen oder Bilder</a:t>
            </a:r>
          </a:p>
          <a:p>
            <a:endParaRPr lang="de-DE"/>
          </a:p>
        </p:txBody>
      </p:sp>
    </p:spTree>
    <p:extLst>
      <p:ext uri="{BB962C8B-B14F-4D97-AF65-F5344CB8AC3E}">
        <p14:creationId xmlns:p14="http://schemas.microsoft.com/office/powerpoint/2010/main" val="2964521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B43949BA-6D1E-B64A-B4F2-51FEC9B45B22}"/>
              </a:ext>
            </a:extLst>
          </p:cNvPr>
          <p:cNvSpPr txBox="1"/>
          <p:nvPr/>
        </p:nvSpPr>
        <p:spPr>
          <a:xfrm>
            <a:off x="0" y="216971"/>
            <a:ext cx="4012953" cy="2308324"/>
          </a:xfrm>
          <a:prstGeom prst="rect">
            <a:avLst/>
          </a:prstGeom>
          <a:noFill/>
          <a:ln>
            <a:noFill/>
          </a:ln>
        </p:spPr>
        <p:txBody>
          <a:bodyPr wrap="square" rtlCol="0">
            <a:spAutoFit/>
          </a:bodyPr>
          <a:lstStyle/>
          <a:p>
            <a:r>
              <a:rPr lang="fr-CH" b="1">
                <a:latin typeface="Arial Narrow" panose="020B0604020202020204" pitchFamily="34" charset="0"/>
                <a:cs typeface="Arial Narrow" panose="020B0604020202020204" pitchFamily="34" charset="0"/>
              </a:rPr>
              <a:t>Nom</a:t>
            </a:r>
          </a:p>
          <a:p>
            <a:r>
              <a:rPr lang="fr-CH" b="1">
                <a:latin typeface="Arial Narrow" panose="020B0604020202020204" pitchFamily="34" charset="0"/>
                <a:cs typeface="Arial Narrow" panose="020B0604020202020204" pitchFamily="34" charset="0"/>
              </a:rPr>
              <a:t>Nom de l'institution</a:t>
            </a:r>
          </a:p>
          <a:p>
            <a:endParaRPr lang="fr-CH" b="1">
              <a:latin typeface="Arial Narrow" panose="020B0604020202020204" pitchFamily="34" charset="0"/>
              <a:cs typeface="Arial Narrow" panose="020B0604020202020204" pitchFamily="34" charset="0"/>
            </a:endParaRPr>
          </a:p>
          <a:p>
            <a:r>
              <a:rPr lang="fr-CH">
                <a:latin typeface="Arial Narrow" panose="020B0604020202020204" pitchFamily="34" charset="0"/>
                <a:cs typeface="Arial Narrow" panose="020B0604020202020204" pitchFamily="34" charset="0"/>
              </a:rPr>
              <a:t>Logo de l'institution</a:t>
            </a:r>
          </a:p>
          <a:p>
            <a:endParaRPr lang="fr-CH">
              <a:latin typeface="Arial Narrow" panose="020B0604020202020204" pitchFamily="34" charset="0"/>
              <a:cs typeface="Arial Narrow" panose="020B0604020202020204" pitchFamily="34" charset="0"/>
            </a:endParaRPr>
          </a:p>
          <a:p>
            <a:r>
              <a:rPr lang="fr-CH">
                <a:latin typeface="Arial Narrow" panose="020B0604020202020204" pitchFamily="34" charset="0"/>
                <a:cs typeface="Arial Narrow" panose="020B0604020202020204" pitchFamily="34" charset="0"/>
              </a:rPr>
              <a:t>Espace pour d'autres informations de « carte de visite » ou images</a:t>
            </a:r>
          </a:p>
          <a:p>
            <a:endParaRPr lang="de-DE"/>
          </a:p>
        </p:txBody>
      </p:sp>
      <p:sp>
        <p:nvSpPr>
          <p:cNvPr id="8" name="Rechteck 7">
            <a:extLst>
              <a:ext uri="{FF2B5EF4-FFF2-40B4-BE49-F238E27FC236}">
                <a16:creationId xmlns:a16="http://schemas.microsoft.com/office/drawing/2014/main" id="{F2AC3B08-5109-1D61-1879-8D893634E737}"/>
              </a:ext>
            </a:extLst>
          </p:cNvPr>
          <p:cNvSpPr/>
          <p:nvPr/>
        </p:nvSpPr>
        <p:spPr>
          <a:xfrm>
            <a:off x="4012953" y="563961"/>
            <a:ext cx="4063047" cy="19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CH" sz="1200">
                <a:solidFill>
                  <a:schemeClr val="tx1"/>
                </a:solidFill>
                <a:latin typeface="Arial" panose="020B0604020202020204" pitchFamily="34" charset="0"/>
                <a:cs typeface="Arial" panose="020B0604020202020204" pitchFamily="34" charset="0"/>
              </a:rPr>
              <a:t>&gt;&gt;&gt; [vous pouvez supprimer ce texte et insérer le vôtre | Police : Arial, taille : 12, couleur : gris foncé / HEX 5A616B]</a:t>
            </a:r>
          </a:p>
          <a:p>
            <a:endParaRPr lang="fr-CH" sz="1200">
              <a:solidFill>
                <a:schemeClr val="tx1"/>
              </a:solidFill>
              <a:latin typeface="Arial" panose="020B0604020202020204" pitchFamily="34" charset="0"/>
              <a:cs typeface="Arial" panose="020B0604020202020204" pitchFamily="34" charset="0"/>
            </a:endParaRPr>
          </a:p>
          <a:p>
            <a:r>
              <a:rPr lang="fr-CH" sz="1200">
                <a:solidFill>
                  <a:schemeClr val="tx1"/>
                </a:solidFill>
                <a:latin typeface="Arial" panose="020B0604020202020204" pitchFamily="34" charset="0"/>
                <a:cs typeface="Arial" panose="020B0604020202020204" pitchFamily="34" charset="0"/>
              </a:rPr>
              <a:t>Mots-clés pour présenter votre travail</a:t>
            </a:r>
            <a:endParaRPr lang="de-DE" sz="1200">
              <a:solidFill>
                <a:schemeClr val="tx1"/>
              </a:solidFill>
              <a:latin typeface="Arial" panose="020B0604020202020204" pitchFamily="34" charset="0"/>
              <a:cs typeface="Arial" panose="020B0604020202020204" pitchFamily="34" charset="0"/>
            </a:endParaRPr>
          </a:p>
          <a:p>
            <a:endParaRPr lang="de-DE" sz="1200">
              <a:latin typeface="Arial" panose="020B0604020202020204" pitchFamily="34" charset="0"/>
              <a:cs typeface="Arial" panose="020B0604020202020204" pitchFamily="34" charset="0"/>
            </a:endParaRPr>
          </a:p>
        </p:txBody>
      </p:sp>
      <p:sp>
        <p:nvSpPr>
          <p:cNvPr id="9" name="Rechteck 8">
            <a:extLst>
              <a:ext uri="{FF2B5EF4-FFF2-40B4-BE49-F238E27FC236}">
                <a16:creationId xmlns:a16="http://schemas.microsoft.com/office/drawing/2014/main" id="{87DA0019-B430-6F1D-94B4-FD1637D84486}"/>
              </a:ext>
            </a:extLst>
          </p:cNvPr>
          <p:cNvSpPr/>
          <p:nvPr/>
        </p:nvSpPr>
        <p:spPr>
          <a:xfrm>
            <a:off x="8076000" y="563962"/>
            <a:ext cx="4028318" cy="1979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e-CH" sz="1200">
                <a:solidFill>
                  <a:schemeClr val="tx1"/>
                </a:solidFill>
                <a:latin typeface="Arial" panose="020B0604020202020204" pitchFamily="34" charset="0"/>
                <a:cs typeface="Arial" panose="020B0604020202020204" pitchFamily="34" charset="0"/>
              </a:rPr>
              <a:t>&gt;&gt;&gt; [vous pouvez supprimer ce texte]</a:t>
            </a:r>
          </a:p>
          <a:p>
            <a:endParaRPr lang="de-CH" sz="1200">
              <a:solidFill>
                <a:schemeClr val="tx1"/>
              </a:solidFill>
              <a:latin typeface="Arial" panose="020B0604020202020204" pitchFamily="34" charset="0"/>
              <a:cs typeface="Arial" panose="020B0604020202020204" pitchFamily="34" charset="0"/>
            </a:endParaRPr>
          </a:p>
          <a:p>
            <a:r>
              <a:rPr lang="de-CH" sz="1200">
                <a:solidFill>
                  <a:schemeClr val="tx1"/>
                </a:solidFill>
                <a:latin typeface="Arial" panose="020B0604020202020204" pitchFamily="34" charset="0"/>
                <a:cs typeface="Arial" panose="020B0604020202020204" pitchFamily="34" charset="0"/>
              </a:rPr>
              <a:t>Quelles relations sont importantes dans votre recherche / institution ? Quelles relations devez-vous prendre en compte ? Quelles relations – y compris inhabituelles – façonnent votre travail ou vos projets ?</a:t>
            </a:r>
            <a:endParaRPr lang="de-DE" sz="1200">
              <a:solidFill>
                <a:schemeClr val="tx1"/>
              </a:solidFill>
              <a:highlight>
                <a:srgbClr val="FFFF00"/>
              </a:highlight>
              <a:latin typeface="Arial" panose="020B0604020202020204" pitchFamily="34" charset="0"/>
              <a:cs typeface="Arial" panose="020B0604020202020204" pitchFamily="34" charset="0"/>
            </a:endParaRPr>
          </a:p>
        </p:txBody>
      </p:sp>
      <p:sp>
        <p:nvSpPr>
          <p:cNvPr id="10" name="Rechteck 9">
            <a:extLst>
              <a:ext uri="{FF2B5EF4-FFF2-40B4-BE49-F238E27FC236}">
                <a16:creationId xmlns:a16="http://schemas.microsoft.com/office/drawing/2014/main" id="{171B2F8F-68E5-2E1B-7572-A1C8E0EAACBA}"/>
              </a:ext>
            </a:extLst>
          </p:cNvPr>
          <p:cNvSpPr/>
          <p:nvPr/>
        </p:nvSpPr>
        <p:spPr>
          <a:xfrm>
            <a:off x="8076000" y="3089968"/>
            <a:ext cx="4028318" cy="19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CH" sz="1200">
                <a:solidFill>
                  <a:schemeClr val="tx1"/>
                </a:solidFill>
                <a:latin typeface="Arial" panose="020B0604020202020204" pitchFamily="34" charset="0"/>
                <a:cs typeface="Arial" panose="020B0604020202020204" pitchFamily="34" charset="0"/>
              </a:rPr>
              <a:t>&gt;&gt;&gt; [Vous pouvez supprimer ce texte]</a:t>
            </a:r>
          </a:p>
          <a:p>
            <a:endParaRPr lang="fr-CH" sz="1200">
              <a:solidFill>
                <a:schemeClr val="tx1"/>
              </a:solidFill>
              <a:latin typeface="Arial" panose="020B0604020202020204" pitchFamily="34" charset="0"/>
              <a:cs typeface="Arial" panose="020B0604020202020204" pitchFamily="34" charset="0"/>
            </a:endParaRPr>
          </a:p>
          <a:p>
            <a:r>
              <a:rPr lang="fr-CH" sz="1200">
                <a:solidFill>
                  <a:schemeClr val="tx1"/>
                </a:solidFill>
                <a:latin typeface="Arial" panose="020B0604020202020204" pitchFamily="34" charset="0"/>
                <a:cs typeface="Arial" panose="020B0604020202020204" pitchFamily="34" charset="0"/>
              </a:rPr>
              <a:t>En quoi les méthodes que vous utilisez peuvent-elles soutenir une réflexion sur les différents niveaux de relations / liens ?</a:t>
            </a:r>
            <a:endParaRPr lang="de-DE" sz="1200">
              <a:solidFill>
                <a:schemeClr val="tx1"/>
              </a:solidFill>
              <a:latin typeface="Arial" panose="020B0604020202020204" pitchFamily="34" charset="0"/>
              <a:cs typeface="Arial" panose="020B0604020202020204" pitchFamily="34" charset="0"/>
            </a:endParaRPr>
          </a:p>
        </p:txBody>
      </p:sp>
      <p:sp>
        <p:nvSpPr>
          <p:cNvPr id="11" name="Rechteck 10">
            <a:extLst>
              <a:ext uri="{FF2B5EF4-FFF2-40B4-BE49-F238E27FC236}">
                <a16:creationId xmlns:a16="http://schemas.microsoft.com/office/drawing/2014/main" id="{5B39F6CC-1504-37F4-6DB4-EBC19D476DD6}"/>
              </a:ext>
            </a:extLst>
          </p:cNvPr>
          <p:cNvSpPr/>
          <p:nvPr/>
        </p:nvSpPr>
        <p:spPr>
          <a:xfrm>
            <a:off x="3995589" y="3089967"/>
            <a:ext cx="4063047" cy="198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CH" sz="1200">
                <a:solidFill>
                  <a:schemeClr val="tx1"/>
                </a:solidFill>
                <a:latin typeface="Arial" panose="020B0604020202020204" pitchFamily="34" charset="0"/>
                <a:cs typeface="Arial" panose="020B0604020202020204" pitchFamily="34" charset="0"/>
              </a:rPr>
              <a:t>&gt;&gt;&gt; [vous pouvez supprimer ce texte]</a:t>
            </a:r>
          </a:p>
          <a:p>
            <a:endParaRPr lang="fr-CH" sz="1200">
              <a:solidFill>
                <a:schemeClr val="tx1"/>
              </a:solidFill>
              <a:latin typeface="Arial" panose="020B0604020202020204" pitchFamily="34" charset="0"/>
              <a:cs typeface="Arial" panose="020B0604020202020204" pitchFamily="34" charset="0"/>
            </a:endParaRPr>
          </a:p>
          <a:p>
            <a:r>
              <a:rPr lang="fr-CH" sz="1200">
                <a:solidFill>
                  <a:schemeClr val="tx1"/>
                </a:solidFill>
                <a:latin typeface="Arial" panose="020B0604020202020204" pitchFamily="34" charset="0"/>
                <a:cs typeface="Arial" panose="020B0604020202020204" pitchFamily="34" charset="0"/>
              </a:rPr>
              <a:t>Citez et décrivez des méthodes inter- / transdisciplinaires innovantes que vous appliquez et souhaitez partager.</a:t>
            </a:r>
            <a:endParaRPr lang="de-DE" sz="1200">
              <a:solidFill>
                <a:schemeClr val="tx1"/>
              </a:solidFill>
              <a:latin typeface="Arial" panose="020B0604020202020204" pitchFamily="34" charset="0"/>
              <a:cs typeface="Arial" panose="020B0604020202020204" pitchFamily="34" charset="0"/>
            </a:endParaRPr>
          </a:p>
        </p:txBody>
      </p:sp>
      <p:sp>
        <p:nvSpPr>
          <p:cNvPr id="12" name="Rechteck 11">
            <a:extLst>
              <a:ext uri="{FF2B5EF4-FFF2-40B4-BE49-F238E27FC236}">
                <a16:creationId xmlns:a16="http://schemas.microsoft.com/office/drawing/2014/main" id="{21076822-A0BC-6D11-17B4-A48500806311}"/>
              </a:ext>
            </a:extLst>
          </p:cNvPr>
          <p:cNvSpPr/>
          <p:nvPr/>
        </p:nvSpPr>
        <p:spPr>
          <a:xfrm>
            <a:off x="0" y="5615974"/>
            <a:ext cx="8058636" cy="1242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CH" sz="1200">
                <a:solidFill>
                  <a:schemeClr val="tx1"/>
                </a:solidFill>
                <a:latin typeface="Arial" panose="020B0604020202020204" pitchFamily="34" charset="0"/>
                <a:cs typeface="Arial" panose="020B0604020202020204" pitchFamily="34" charset="0"/>
              </a:rPr>
              <a:t>&gt;&gt;&gt; [vous pouvez supprimer ce texte]</a:t>
            </a:r>
          </a:p>
          <a:p>
            <a:endParaRPr lang="fr-CH" sz="1200">
              <a:solidFill>
                <a:schemeClr val="tx1"/>
              </a:solidFill>
              <a:latin typeface="Arial" panose="020B0604020202020204" pitchFamily="34" charset="0"/>
              <a:cs typeface="Arial" panose="020B0604020202020204" pitchFamily="34" charset="0"/>
            </a:endParaRPr>
          </a:p>
          <a:p>
            <a:r>
              <a:rPr lang="fr-CH" sz="1200">
                <a:solidFill>
                  <a:schemeClr val="tx1"/>
                </a:solidFill>
                <a:latin typeface="Arial" panose="020B0604020202020204" pitchFamily="34" charset="0"/>
                <a:cs typeface="Arial" panose="020B0604020202020204" pitchFamily="34" charset="0"/>
              </a:rPr>
              <a:t>Que vous faudrait-il pour relever vos défis actuels – et quel lien cela a-t-il avec les relations ? Quelles compétences seraient utiles pour ancrer l’enseignement transdisciplinaire dans une pensée en relations ?</a:t>
            </a:r>
          </a:p>
        </p:txBody>
      </p:sp>
    </p:spTree>
    <p:extLst>
      <p:ext uri="{BB962C8B-B14F-4D97-AF65-F5344CB8AC3E}">
        <p14:creationId xmlns:p14="http://schemas.microsoft.com/office/powerpoint/2010/main" val="1633239787"/>
      </p:ext>
    </p:extLst>
  </p:cSld>
  <p:clrMapOvr>
    <a:masterClrMapping/>
  </p:clrMapOvr>
</p:sld>
</file>

<file path=ppt/theme/theme1.xml><?xml version="1.0" encoding="utf-8"?>
<a:theme xmlns:a="http://schemas.openxmlformats.org/drawingml/2006/main" name="Office">
  <a:themeElements>
    <a:clrScheme name="scnat">
      <a:dk1>
        <a:srgbClr val="5A616A"/>
      </a:dk1>
      <a:lt1>
        <a:srgbClr val="FFFFFF"/>
      </a:lt1>
      <a:dk2>
        <a:srgbClr val="E95057"/>
      </a:dk2>
      <a:lt2>
        <a:srgbClr val="E7E6E6"/>
      </a:lt2>
      <a:accent1>
        <a:srgbClr val="50AEE1"/>
      </a:accent1>
      <a:accent2>
        <a:srgbClr val="22567C"/>
      </a:accent2>
      <a:accent3>
        <a:srgbClr val="83BF63"/>
      </a:accent3>
      <a:accent4>
        <a:srgbClr val="008657"/>
      </a:accent4>
      <a:accent5>
        <a:srgbClr val="FFCD00"/>
      </a:accent5>
      <a:accent6>
        <a:srgbClr val="F18700"/>
      </a:accent6>
      <a:hlink>
        <a:srgbClr val="EA5159"/>
      </a:hlink>
      <a:folHlink>
        <a:srgbClr val="BA192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1037</Words>
  <Application>Microsoft Macintosh PowerPoint</Application>
  <PresentationFormat>Breitbild</PresentationFormat>
  <Paragraphs>87</Paragraphs>
  <Slides>4</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4</vt:i4>
      </vt:variant>
    </vt:vector>
  </HeadingPairs>
  <TitlesOfParts>
    <vt:vector size="11" baseType="lpstr">
      <vt:lpstr>Arial</vt:lpstr>
      <vt:lpstr>Arial Narrow</vt:lpstr>
      <vt:lpstr>Avenir Next Condensed</vt:lpstr>
      <vt:lpstr>Avenir Next Condensed Demi Bold</vt:lpstr>
      <vt:lpstr>Calibri</vt:lpstr>
      <vt:lpstr>Wingdings</vt:lpstr>
      <vt:lpstr>Office</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Sibylle Studer | td-net</dc:creator>
  <cp:lastModifiedBy>Microsoft Office User</cp:lastModifiedBy>
  <cp:revision>33</cp:revision>
  <cp:lastPrinted>2025-08-07T17:06:59Z</cp:lastPrinted>
  <dcterms:created xsi:type="dcterms:W3CDTF">2022-05-30T12:40:17Z</dcterms:created>
  <dcterms:modified xsi:type="dcterms:W3CDTF">2025-08-11T07:09:10Z</dcterms:modified>
</cp:coreProperties>
</file>