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6" autoAdjust="0"/>
    <p:restoredTop sz="94660"/>
  </p:normalViewPr>
  <p:slideViewPr>
    <p:cSldViewPr snapToGrid="0">
      <p:cViewPr varScale="1">
        <p:scale>
          <a:sx n="85" d="100"/>
          <a:sy n="85" d="100"/>
        </p:scale>
        <p:origin x="17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04F631-A364-46FE-87EA-75C85C1AB119}" type="datetimeFigureOut">
              <a:rPr lang="de-DE" smtClean="0"/>
              <a:t>18.06.18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90098-F530-4E4D-AE97-1BE75D77089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8313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29719B-E24D-4C96-B9B7-A5A835890D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6/18/18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F2954-5576-4307-9181-4657CBBBF1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073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29719B-E24D-4C96-B9B7-A5A835890D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6/18/18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F2954-5576-4307-9181-4657CBBBF1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98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29719B-E24D-4C96-B9B7-A5A835890D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6/18/18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F2954-5576-4307-9181-4657CBBBF1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735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29719B-E24D-4C96-B9B7-A5A835890D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6/18/18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F2954-5576-4307-9181-4657CBBBF1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605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29719B-E24D-4C96-B9B7-A5A835890D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6/18/18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F2954-5576-4307-9181-4657CBBBF1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287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29719B-E24D-4C96-B9B7-A5A835890D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6/18/18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F2954-5576-4307-9181-4657CBBBF1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464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29719B-E24D-4C96-B9B7-A5A835890D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6/18/18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F2954-5576-4307-9181-4657CBBBF1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5677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29719B-E24D-4C96-B9B7-A5A835890D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6/18/18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F2954-5576-4307-9181-4657CBBBF1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365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29719B-E24D-4C96-B9B7-A5A835890D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6/18/18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F2954-5576-4307-9181-4657CBBBF1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16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29719B-E24D-4C96-B9B7-A5A835890D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6/18/18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F2954-5576-4307-9181-4657CBBBF1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617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29719B-E24D-4C96-B9B7-A5A835890D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6/18/18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F2954-5576-4307-9181-4657CBBBF1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756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29719B-E24D-4C96-B9B7-A5A835890D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6/18/18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F2954-5576-4307-9181-4657CBBBF1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535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6001" y="6217136"/>
            <a:ext cx="5160723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–1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smtClean="0">
                <a:solidFill>
                  <a:schemeClr val="bg1"/>
                </a:solidFill>
              </a:rPr>
              <a:t>          –0.5	    0	    0.5               1</a:t>
            </a:r>
          </a:p>
          <a:p>
            <a:r>
              <a:rPr lang="de-DE" dirty="0" smtClean="0">
                <a:solidFill>
                  <a:schemeClr val="bg1"/>
                </a:solidFill>
              </a:rPr>
              <a:t>Wasseroberflächentemperaturveränderung [°C]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200" y="144000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1982 — 2016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46" r="63699" b="7018"/>
          <a:stretch/>
        </p:blipFill>
        <p:spPr>
          <a:xfrm>
            <a:off x="36001" y="5932740"/>
            <a:ext cx="4383600" cy="3678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" y="144000"/>
            <a:ext cx="12075649" cy="6045307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" y="144000"/>
            <a:ext cx="12074400" cy="6045614"/>
          </a:xfrm>
          <a:prstGeom prst="rect">
            <a:avLst/>
          </a:prstGeom>
        </p:spPr>
      </p:pic>
      <p:sp>
        <p:nvSpPr>
          <p:cNvPr id="16" name="Ellipse 15"/>
          <p:cNvSpPr/>
          <p:nvPr/>
        </p:nvSpPr>
        <p:spPr>
          <a:xfrm>
            <a:off x="1" y="143999"/>
            <a:ext cx="12136848" cy="6045307"/>
          </a:xfrm>
          <a:prstGeom prst="ellipse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39"/>
          <p:cNvSpPr txBox="1"/>
          <p:nvPr/>
        </p:nvSpPr>
        <p:spPr>
          <a:xfrm>
            <a:off x="9570472" y="6599924"/>
            <a:ext cx="27161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Daten von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AVHRR, Reynolds et al. (2007)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3"/>
          <p:cNvSpPr/>
          <p:nvPr/>
        </p:nvSpPr>
        <p:spPr>
          <a:xfrm>
            <a:off x="5899428" y="5690610"/>
            <a:ext cx="214009" cy="17509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30"/>
          <p:cNvGrpSpPr/>
          <p:nvPr/>
        </p:nvGrpSpPr>
        <p:grpSpPr>
          <a:xfrm>
            <a:off x="5520185" y="202550"/>
            <a:ext cx="5834098" cy="5663158"/>
            <a:chOff x="626895" y="2031353"/>
            <a:chExt cx="5834098" cy="5663158"/>
          </a:xfrm>
        </p:grpSpPr>
        <p:cxnSp>
          <p:nvCxnSpPr>
            <p:cNvPr id="21" name="Straight Connector 15"/>
            <p:cNvCxnSpPr/>
            <p:nvPr/>
          </p:nvCxnSpPr>
          <p:spPr>
            <a:xfrm flipV="1">
              <a:off x="1205110" y="2031353"/>
              <a:ext cx="5255883" cy="5487752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18"/>
            <p:cNvCxnSpPr/>
            <p:nvPr/>
          </p:nvCxnSpPr>
          <p:spPr>
            <a:xfrm flipH="1">
              <a:off x="1235273" y="5313031"/>
              <a:ext cx="5225718" cy="238148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1"/>
            <p:cNvCxnSpPr/>
            <p:nvPr/>
          </p:nvCxnSpPr>
          <p:spPr>
            <a:xfrm flipH="1" flipV="1">
              <a:off x="626896" y="2031356"/>
              <a:ext cx="375994" cy="5487749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5"/>
            <p:cNvCxnSpPr/>
            <p:nvPr/>
          </p:nvCxnSpPr>
          <p:spPr>
            <a:xfrm flipH="1" flipV="1">
              <a:off x="626895" y="5313031"/>
              <a:ext cx="379243" cy="238148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IcyFingerofDeath_FrozenPlanet_Discovery_par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20183" y="202548"/>
            <a:ext cx="5834098" cy="3281680"/>
          </a:xfrm>
          <a:prstGeom prst="rect">
            <a:avLst/>
          </a:prstGeom>
          <a:effectLst>
            <a:outerShdw blurRad="114300" dist="139700" algn="l" rotWithShape="0">
              <a:prstClr val="black">
                <a:alpha val="40000"/>
              </a:prstClr>
            </a:outerShdw>
          </a:effectLst>
        </p:spPr>
      </p:pic>
      <p:sp>
        <p:nvSpPr>
          <p:cNvPr id="26" name="Rechteck 1"/>
          <p:cNvSpPr/>
          <p:nvPr/>
        </p:nvSpPr>
        <p:spPr>
          <a:xfrm>
            <a:off x="7466284" y="-12897"/>
            <a:ext cx="400755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i="1" dirty="0" err="1" smtClean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</a:rPr>
              <a:t>Quelle</a:t>
            </a:r>
            <a:r>
              <a:rPr kumimoji="0" lang="en-US" sz="1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 BBC / Discovery Communications  “Frozen Planet”, 2011.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5" name="Titel 1"/>
          <p:cNvSpPr txBox="1">
            <a:spLocks/>
          </p:cNvSpPr>
          <p:nvPr/>
        </p:nvSpPr>
        <p:spPr>
          <a:xfrm>
            <a:off x="0" y="2127777"/>
            <a:ext cx="12196799" cy="1703909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de-DE" sz="5200" b="1" dirty="0" smtClean="0">
                <a:solidFill>
                  <a:schemeClr val="bg1">
                    <a:alpha val="90000"/>
                  </a:schemeClr>
                </a:solidFill>
                <a:latin typeface="Calibri" panose="020F0502020204030204"/>
              </a:rPr>
              <a:t>Reaktion </a:t>
            </a:r>
            <a:r>
              <a:rPr lang="de-DE" sz="5200" b="1" dirty="0">
                <a:solidFill>
                  <a:schemeClr val="bg1">
                    <a:alpha val="90000"/>
                  </a:schemeClr>
                </a:solidFill>
                <a:latin typeface="Calibri" panose="020F0502020204030204"/>
              </a:rPr>
              <a:t>des </a:t>
            </a:r>
            <a:r>
              <a:rPr lang="en-US" sz="5200" b="1" dirty="0" err="1" smtClean="0">
                <a:solidFill>
                  <a:schemeClr val="bg1">
                    <a:alpha val="90000"/>
                  </a:schemeClr>
                </a:solidFill>
                <a:latin typeface="Calibri" panose="020F0502020204030204"/>
              </a:rPr>
              <a:t>Südpolarmeers</a:t>
            </a:r>
            <a:r>
              <a:rPr lang="de-DE" sz="5200" b="1" dirty="0" smtClean="0">
                <a:solidFill>
                  <a:schemeClr val="bg1">
                    <a:alpha val="90000"/>
                  </a:schemeClr>
                </a:solidFill>
                <a:latin typeface="Calibri" panose="020F0502020204030204"/>
              </a:rPr>
              <a:t> auf jüngste Veränderungen im </a:t>
            </a:r>
            <a:r>
              <a:rPr lang="de-DE" sz="5200" b="1" dirty="0" err="1" smtClean="0">
                <a:solidFill>
                  <a:schemeClr val="bg1">
                    <a:alpha val="90000"/>
                  </a:schemeClr>
                </a:solidFill>
                <a:latin typeface="Calibri" panose="020F0502020204030204"/>
              </a:rPr>
              <a:t>Süsswassereintrag</a:t>
            </a:r>
            <a:endParaRPr lang="en-US" sz="5200" b="1" dirty="0" smtClean="0">
              <a:solidFill>
                <a:schemeClr val="bg1">
                  <a:alpha val="90000"/>
                </a:schemeClr>
              </a:solidFill>
              <a:latin typeface="Calibri" panose="020F0502020204030204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3005449" y="361573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chemeClr val="bg1">
                    <a:alpha val="90000"/>
                  </a:schemeClr>
                </a:solidFill>
              </a:rPr>
              <a:t>F. Alexander </a:t>
            </a:r>
            <a:r>
              <a:rPr lang="en-US" sz="2400" dirty="0" smtClean="0">
                <a:solidFill>
                  <a:schemeClr val="bg1">
                    <a:alpha val="90000"/>
                  </a:schemeClr>
                </a:solidFill>
              </a:rPr>
              <a:t>Haumann</a:t>
            </a:r>
            <a:endParaRPr lang="en-US" sz="2400" dirty="0">
              <a:solidFill>
                <a:schemeClr val="bg1">
                  <a:alpha val="90000"/>
                </a:schemeClr>
              </a:solidFill>
            </a:endParaRPr>
          </a:p>
          <a:p>
            <a:pPr lvl="0" algn="ctr">
              <a:defRPr/>
            </a:pPr>
            <a:r>
              <a:rPr lang="en-US" sz="2400" dirty="0">
                <a:solidFill>
                  <a:schemeClr val="bg1">
                    <a:alpha val="90000"/>
                  </a:schemeClr>
                </a:solidFill>
              </a:rPr>
              <a:t>Nicolas Gruber &amp; Matthias </a:t>
            </a:r>
            <a:r>
              <a:rPr lang="en-US" sz="2400" dirty="0" err="1" smtClean="0">
                <a:solidFill>
                  <a:schemeClr val="bg1">
                    <a:alpha val="90000"/>
                  </a:schemeClr>
                </a:solidFill>
              </a:rPr>
              <a:t>Münnich</a:t>
            </a:r>
            <a:endParaRPr lang="en-US" sz="2400" dirty="0" smtClean="0">
              <a:solidFill>
                <a:schemeClr val="bg1">
                  <a:alpha val="90000"/>
                </a:schemeClr>
              </a:solidFill>
            </a:endParaRPr>
          </a:p>
          <a:p>
            <a:pPr lvl="0" algn="ctr">
              <a:defRPr/>
            </a:pPr>
            <a:r>
              <a:rPr lang="en-US" sz="2400" dirty="0">
                <a:solidFill>
                  <a:schemeClr val="bg1">
                    <a:alpha val="90000"/>
                  </a:schemeClr>
                </a:solidFill>
              </a:rPr>
              <a:t>ETH </a:t>
            </a:r>
            <a:r>
              <a:rPr lang="en-US" sz="2400" dirty="0" smtClean="0">
                <a:solidFill>
                  <a:schemeClr val="bg1">
                    <a:alpha val="90000"/>
                  </a:schemeClr>
                </a:solidFill>
              </a:rPr>
              <a:t>Zürich</a:t>
            </a:r>
            <a:endParaRPr lang="en-US" sz="2400" dirty="0">
              <a:solidFill>
                <a:schemeClr val="bg1">
                  <a:alpha val="90000"/>
                </a:schemeClr>
              </a:solidFill>
            </a:endParaRPr>
          </a:p>
        </p:txBody>
      </p:sp>
      <p:sp>
        <p:nvSpPr>
          <p:cNvPr id="17" name="Bogen 16"/>
          <p:cNvSpPr/>
          <p:nvPr/>
        </p:nvSpPr>
        <p:spPr>
          <a:xfrm flipH="1">
            <a:off x="6078967" y="5404583"/>
            <a:ext cx="963826" cy="773953"/>
          </a:xfrm>
          <a:prstGeom prst="arc">
            <a:avLst>
              <a:gd name="adj1" fmla="val 16683204"/>
              <a:gd name="adj2" fmla="val 191580"/>
            </a:avLst>
          </a:prstGeom>
          <a:ln w="104775" cap="rnd">
            <a:solidFill>
              <a:schemeClr val="accent1">
                <a:lumMod val="50000"/>
              </a:schemeClr>
            </a:solidFill>
            <a:round/>
            <a:head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124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8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8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396 0.57801 L -0.00026 -0.00069 " pathEditMode="relative" rAng="0" ptsTypes="AA">
                                      <p:cBhvr>
                                        <p:cTn id="31" dur="8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5" y="-2893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678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57" repeatCount="indefinite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3" grpId="0" animBg="1"/>
      <p:bldP spid="14" grpId="0"/>
      <p:bldP spid="16" grpId="0" animBg="1"/>
      <p:bldP spid="12" grpId="0"/>
      <p:bldP spid="19" grpId="0" animBg="1"/>
      <p:bldP spid="19" grpId="1" animBg="1"/>
      <p:bldP spid="26" grpId="0"/>
      <p:bldP spid="15" grpId="0"/>
      <p:bldP spid="13" grpId="0"/>
      <p:bldP spid="1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49</Words>
  <Application>Microsoft Macintosh PowerPoint</Application>
  <PresentationFormat>Widescreen</PresentationFormat>
  <Paragraphs>9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1_Office Theme</vt:lpstr>
      <vt:lpstr>PowerPoint Presentation</vt:lpstr>
    </vt:vector>
  </TitlesOfParts>
  <Company/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Alex Haumann</dc:creator>
  <cp:lastModifiedBy>Microsoft Office User</cp:lastModifiedBy>
  <cp:revision>19</cp:revision>
  <dcterms:created xsi:type="dcterms:W3CDTF">2018-06-08T17:37:01Z</dcterms:created>
  <dcterms:modified xsi:type="dcterms:W3CDTF">2018-06-18T14:30:09Z</dcterms:modified>
</cp:coreProperties>
</file>